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handoutMasterIdLst>
    <p:handoutMasterId r:id="rId40"/>
  </p:handoutMasterIdLst>
  <p:sldIdLst>
    <p:sldId id="342" r:id="rId5"/>
    <p:sldId id="359" r:id="rId6"/>
    <p:sldId id="383" r:id="rId7"/>
    <p:sldId id="365" r:id="rId8"/>
    <p:sldId id="384" r:id="rId9"/>
    <p:sldId id="382" r:id="rId10"/>
    <p:sldId id="378" r:id="rId11"/>
    <p:sldId id="385" r:id="rId12"/>
    <p:sldId id="386" r:id="rId13"/>
    <p:sldId id="387" r:id="rId14"/>
    <p:sldId id="388" r:id="rId15"/>
    <p:sldId id="389" r:id="rId16"/>
    <p:sldId id="390" r:id="rId17"/>
    <p:sldId id="391" r:id="rId18"/>
    <p:sldId id="392" r:id="rId19"/>
    <p:sldId id="393" r:id="rId20"/>
    <p:sldId id="394" r:id="rId21"/>
    <p:sldId id="395" r:id="rId22"/>
    <p:sldId id="396" r:id="rId23"/>
    <p:sldId id="376" r:id="rId24"/>
    <p:sldId id="397" r:id="rId25"/>
    <p:sldId id="398" r:id="rId26"/>
    <p:sldId id="399" r:id="rId27"/>
    <p:sldId id="400" r:id="rId28"/>
    <p:sldId id="401" r:id="rId29"/>
    <p:sldId id="402" r:id="rId30"/>
    <p:sldId id="403" r:id="rId31"/>
    <p:sldId id="404" r:id="rId32"/>
    <p:sldId id="405" r:id="rId33"/>
    <p:sldId id="406" r:id="rId34"/>
    <p:sldId id="407" r:id="rId35"/>
    <p:sldId id="379" r:id="rId36"/>
    <p:sldId id="377" r:id="rId37"/>
    <p:sldId id="37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5388" autoAdjust="0"/>
  </p:normalViewPr>
  <p:slideViewPr>
    <p:cSldViewPr snapToGrid="0" snapToObjects="1" showGuides="1">
      <p:cViewPr varScale="1">
        <p:scale>
          <a:sx n="105" d="100"/>
          <a:sy n="105" d="100"/>
        </p:scale>
        <p:origin x="164" y="6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5/8/2024</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5/8/2024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32</a:t>
            </a:fld>
            <a:endParaRPr lang="en-US" dirty="0"/>
          </a:p>
        </p:txBody>
      </p:sp>
    </p:spTree>
    <p:extLst>
      <p:ext uri="{BB962C8B-B14F-4D97-AF65-F5344CB8AC3E}">
        <p14:creationId xmlns:p14="http://schemas.microsoft.com/office/powerpoint/2010/main" val="178419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33</a:t>
            </a:fld>
            <a:endParaRPr lang="en-US" dirty="0"/>
          </a:p>
        </p:txBody>
      </p:sp>
    </p:spTree>
    <p:extLst>
      <p:ext uri="{BB962C8B-B14F-4D97-AF65-F5344CB8AC3E}">
        <p14:creationId xmlns:p14="http://schemas.microsoft.com/office/powerpoint/2010/main" val="712487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34</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73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012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3765125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6402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7932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16</a:t>
            </a:fld>
            <a:endParaRPr lang="en-US" dirty="0"/>
          </a:p>
        </p:txBody>
      </p:sp>
    </p:spTree>
    <p:extLst>
      <p:ext uri="{BB962C8B-B14F-4D97-AF65-F5344CB8AC3E}">
        <p14:creationId xmlns:p14="http://schemas.microsoft.com/office/powerpoint/2010/main" val="3402886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20</a:t>
            </a:fld>
            <a:endParaRPr lang="en-US" dirty="0"/>
          </a:p>
        </p:txBody>
      </p:sp>
    </p:spTree>
    <p:extLst>
      <p:ext uri="{BB962C8B-B14F-4D97-AF65-F5344CB8AC3E}">
        <p14:creationId xmlns:p14="http://schemas.microsoft.com/office/powerpoint/2010/main" val="2493029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6487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mailto:sbokka1@umbc.edu"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304799"/>
            <a:ext cx="12191998" cy="3215641"/>
          </a:xfrm>
        </p:spPr>
        <p:txBody>
          <a:bodyPr anchor="b"/>
          <a:lstStyle/>
          <a:p>
            <a:r>
              <a:rPr lang="en-US" dirty="0"/>
              <a:t>Penetration Report</a:t>
            </a:r>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3" y="3670628"/>
            <a:ext cx="12191997" cy="2577772"/>
          </a:xfrm>
        </p:spPr>
        <p:txBody>
          <a:bodyPr/>
          <a:lstStyle/>
          <a:p>
            <a:r>
              <a:rPr lang="en-US" dirty="0"/>
              <a:t>PRESENTATION</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1219D-52FD-4FC2-4C58-F19C97260AD9}"/>
              </a:ext>
            </a:extLst>
          </p:cNvPr>
          <p:cNvSpPr>
            <a:spLocks noGrp="1"/>
          </p:cNvSpPr>
          <p:nvPr>
            <p:ph type="title"/>
          </p:nvPr>
        </p:nvSpPr>
        <p:spPr>
          <a:xfrm>
            <a:off x="741680" y="430482"/>
            <a:ext cx="10500989" cy="1327464"/>
          </a:xfrm>
        </p:spPr>
        <p:txBody>
          <a:bodyPr anchor="b">
            <a:normAutofit/>
          </a:bodyPr>
          <a:lstStyle/>
          <a:p>
            <a:r>
              <a:rPr lang="en-US" dirty="0"/>
              <a:t>Information gathering</a:t>
            </a:r>
          </a:p>
        </p:txBody>
      </p:sp>
      <p:sp>
        <p:nvSpPr>
          <p:cNvPr id="18" name="Content Placeholder 2">
            <a:extLst>
              <a:ext uri="{FF2B5EF4-FFF2-40B4-BE49-F238E27FC236}">
                <a16:creationId xmlns:a16="http://schemas.microsoft.com/office/drawing/2014/main" id="{F9B68E19-65AE-D3FC-E68B-A62FB504F09F}"/>
              </a:ext>
            </a:extLst>
          </p:cNvPr>
          <p:cNvSpPr>
            <a:spLocks noGrp="1"/>
          </p:cNvSpPr>
          <p:nvPr>
            <p:ph sz="quarter" idx="35"/>
          </p:nvPr>
        </p:nvSpPr>
        <p:spPr>
          <a:xfrm>
            <a:off x="807037" y="2465539"/>
            <a:ext cx="5054811" cy="3723753"/>
          </a:xfrm>
        </p:spPr>
        <p:txBody>
          <a:bodyPr/>
          <a:lstStyle/>
          <a:p>
            <a:pPr>
              <a:buFont typeface="Wingdings" panose="05000000000000000000" pitchFamily="2" charset="2"/>
              <a:buChar char="Ø"/>
            </a:pPr>
            <a:r>
              <a:rPr lang="en-US" dirty="0"/>
              <a:t>We gather more information about the machine using a detailed nmap scan over all the ports with version detection enabled.</a:t>
            </a:r>
          </a:p>
          <a:p>
            <a:pPr marL="0" indent="0">
              <a:buNone/>
            </a:pPr>
            <a:r>
              <a:rPr lang="en-US" dirty="0"/>
              <a:t>Nmap –</a:t>
            </a:r>
            <a:r>
              <a:rPr lang="en-US" dirty="0" err="1"/>
              <a:t>sV</a:t>
            </a:r>
            <a:r>
              <a:rPr lang="en-US" dirty="0"/>
              <a:t> –p 1-65535 192.168.17.133</a:t>
            </a:r>
          </a:p>
          <a:p>
            <a:pPr marL="285750" indent="-285750">
              <a:buFont typeface="Wingdings" panose="05000000000000000000" pitchFamily="2" charset="2"/>
              <a:buChar char="Ø"/>
            </a:pPr>
            <a:r>
              <a:rPr lang="en-US" dirty="0"/>
              <a:t>There are multiple vulnerable web applications hosted on this machine. Some of them are </a:t>
            </a:r>
            <a:r>
              <a:rPr lang="en-US" b="1" dirty="0" err="1"/>
              <a:t>multidae</a:t>
            </a:r>
            <a:r>
              <a:rPr lang="en-US" b="1" dirty="0"/>
              <a:t>, DVWA, and WebDAV</a:t>
            </a:r>
            <a:r>
              <a:rPr lang="en-US" dirty="0"/>
              <a:t>. We can exploit almost all these applications and gain remote access to the victim machine.</a:t>
            </a:r>
          </a:p>
        </p:txBody>
      </p:sp>
      <p:sp>
        <p:nvSpPr>
          <p:cNvPr id="5" name="Slide Number Placeholder 4">
            <a:extLst>
              <a:ext uri="{FF2B5EF4-FFF2-40B4-BE49-F238E27FC236}">
                <a16:creationId xmlns:a16="http://schemas.microsoft.com/office/drawing/2014/main" id="{3D4F20FE-53A9-DBD1-AC5B-47A047B47A81}"/>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10</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22883D3E-4010-BEE0-BC31-8638AB99EFC5}"/>
              </a:ext>
            </a:extLst>
          </p:cNvPr>
          <p:cNvPicPr>
            <a:picLocks noGrp="1" noChangeAspect="1"/>
          </p:cNvPicPr>
          <p:nvPr>
            <p:ph sz="quarter" idx="36"/>
          </p:nvPr>
        </p:nvPicPr>
        <p:blipFill>
          <a:blip r:embed="rId2"/>
          <a:stretch>
            <a:fillRect/>
          </a:stretch>
        </p:blipFill>
        <p:spPr>
          <a:xfrm>
            <a:off x="6429376" y="333060"/>
            <a:ext cx="5274310" cy="2958692"/>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B0201F7-FB59-B92A-9913-815557B66FB3}"/>
              </a:ext>
            </a:extLst>
          </p:cNvPr>
          <p:cNvPicPr>
            <a:picLocks noChangeAspect="1"/>
          </p:cNvPicPr>
          <p:nvPr/>
        </p:nvPicPr>
        <p:blipFill>
          <a:blip r:embed="rId3"/>
          <a:stretch>
            <a:fillRect/>
          </a:stretch>
        </p:blipFill>
        <p:spPr>
          <a:xfrm>
            <a:off x="6429376" y="3429000"/>
            <a:ext cx="5274310" cy="3187065"/>
          </a:xfrm>
          <a:prstGeom prst="rect">
            <a:avLst/>
          </a:prstGeom>
        </p:spPr>
      </p:pic>
    </p:spTree>
    <p:extLst>
      <p:ext uri="{BB962C8B-B14F-4D97-AF65-F5344CB8AC3E}">
        <p14:creationId xmlns:p14="http://schemas.microsoft.com/office/powerpoint/2010/main" val="2454400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C252-A350-ACC7-6805-99329E5E91D0}"/>
              </a:ext>
            </a:extLst>
          </p:cNvPr>
          <p:cNvSpPr>
            <a:spLocks noGrp="1"/>
          </p:cNvSpPr>
          <p:nvPr>
            <p:ph type="title"/>
          </p:nvPr>
        </p:nvSpPr>
        <p:spPr>
          <a:xfrm>
            <a:off x="741680" y="430482"/>
            <a:ext cx="10500989" cy="1327464"/>
          </a:xfrm>
        </p:spPr>
        <p:txBody>
          <a:bodyPr anchor="b">
            <a:normAutofit/>
          </a:bodyPr>
          <a:lstStyle/>
          <a:p>
            <a:r>
              <a:rPr lang="en-US" dirty="0"/>
              <a:t>Exploitation</a:t>
            </a:r>
          </a:p>
        </p:txBody>
      </p:sp>
      <p:pic>
        <p:nvPicPr>
          <p:cNvPr id="7" name="Content Placeholder 6" descr="A screenshot of a computer program&#10;&#10;Description automatically generated">
            <a:extLst>
              <a:ext uri="{FF2B5EF4-FFF2-40B4-BE49-F238E27FC236}">
                <a16:creationId xmlns:a16="http://schemas.microsoft.com/office/drawing/2014/main" id="{8AFE7027-2D2E-3402-7844-E0C2BD473224}"/>
              </a:ext>
            </a:extLst>
          </p:cNvPr>
          <p:cNvPicPr>
            <a:picLocks noGrp="1" noChangeAspect="1"/>
          </p:cNvPicPr>
          <p:nvPr>
            <p:ph sz="quarter" idx="35"/>
          </p:nvPr>
        </p:nvPicPr>
        <p:blipFill>
          <a:blip r:embed="rId2"/>
          <a:stretch>
            <a:fillRect/>
          </a:stretch>
        </p:blipFill>
        <p:spPr>
          <a:xfrm>
            <a:off x="504854" y="2125134"/>
            <a:ext cx="5227531" cy="4101064"/>
          </a:xfrm>
          <a:prstGeom prst="rect">
            <a:avLst/>
          </a:prstGeom>
          <a:noFill/>
        </p:spPr>
      </p:pic>
      <p:sp>
        <p:nvSpPr>
          <p:cNvPr id="10" name="Content Placeholder 3">
            <a:extLst>
              <a:ext uri="{FF2B5EF4-FFF2-40B4-BE49-F238E27FC236}">
                <a16:creationId xmlns:a16="http://schemas.microsoft.com/office/drawing/2014/main" id="{251D409A-A677-6FB5-A956-9846D3770EF1}"/>
              </a:ext>
            </a:extLst>
          </p:cNvPr>
          <p:cNvSpPr>
            <a:spLocks noGrp="1"/>
          </p:cNvSpPr>
          <p:nvPr>
            <p:ph sz="quarter" idx="36"/>
          </p:nvPr>
        </p:nvSpPr>
        <p:spPr>
          <a:xfrm>
            <a:off x="5901266" y="2465539"/>
            <a:ext cx="5452533" cy="3723753"/>
          </a:xfrm>
        </p:spPr>
        <p:txBody>
          <a:bodyPr>
            <a:normAutofit fontScale="92500" lnSpcReduction="10000"/>
          </a:bodyPr>
          <a:lstStyle/>
          <a:p>
            <a:pPr marL="285750" indent="-285750">
              <a:buFont typeface="Wingdings" panose="05000000000000000000" pitchFamily="2" charset="2"/>
              <a:buChar char="Ø"/>
            </a:pPr>
            <a:r>
              <a:rPr lang="en-US" b="1" dirty="0"/>
              <a:t>Gaining Access: </a:t>
            </a:r>
            <a:r>
              <a:rPr lang="en-US" dirty="0"/>
              <a:t>the username and password to access the machine are displayed on the home page of the webapp. They are </a:t>
            </a:r>
            <a:r>
              <a:rPr lang="en-US" dirty="0" err="1"/>
              <a:t>msfadmin:msfadmin</a:t>
            </a:r>
            <a:r>
              <a:rPr lang="en-US" dirty="0"/>
              <a:t>. We can use these credentials to login into the victim machine.</a:t>
            </a:r>
          </a:p>
          <a:p>
            <a:pPr marL="285750" indent="-285750">
              <a:buFont typeface="Wingdings" panose="05000000000000000000" pitchFamily="2" charset="2"/>
              <a:buChar char="Ø"/>
            </a:pPr>
            <a:r>
              <a:rPr lang="en-US" b="1" dirty="0"/>
              <a:t>Unreal IRCD backdoor</a:t>
            </a:r>
            <a:r>
              <a:rPr lang="en-US" dirty="0"/>
              <a:t>: On port 6667, Victim machine runs the </a:t>
            </a:r>
            <a:r>
              <a:rPr lang="en-US" dirty="0" err="1"/>
              <a:t>UnreaIRCD</a:t>
            </a:r>
            <a:r>
              <a:rPr lang="en-US" dirty="0"/>
              <a:t> IRC daemon. This version contains a backdoor that went unnoticed for months - triggered by sending the letters "AB" following by a system command to the server on any listening port. Metasploit has a module to exploit this to gain an interactive shell</a:t>
            </a:r>
          </a:p>
        </p:txBody>
      </p:sp>
      <p:sp>
        <p:nvSpPr>
          <p:cNvPr id="12" name="Slide Number Placeholder 4">
            <a:extLst>
              <a:ext uri="{FF2B5EF4-FFF2-40B4-BE49-F238E27FC236}">
                <a16:creationId xmlns:a16="http://schemas.microsoft.com/office/drawing/2014/main" id="{14C99F25-66B9-4266-214C-AB39DB6B6597}"/>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11</a:t>
            </a:fld>
            <a:endParaRPr lang="en-US"/>
          </a:p>
        </p:txBody>
      </p:sp>
    </p:spTree>
    <p:extLst>
      <p:ext uri="{BB962C8B-B14F-4D97-AF65-F5344CB8AC3E}">
        <p14:creationId xmlns:p14="http://schemas.microsoft.com/office/powerpoint/2010/main" val="3880333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C252-A350-ACC7-6805-99329E5E91D0}"/>
              </a:ext>
            </a:extLst>
          </p:cNvPr>
          <p:cNvSpPr>
            <a:spLocks noGrp="1"/>
          </p:cNvSpPr>
          <p:nvPr>
            <p:ph type="title"/>
          </p:nvPr>
        </p:nvSpPr>
        <p:spPr>
          <a:xfrm>
            <a:off x="741680" y="430482"/>
            <a:ext cx="10500989" cy="1327464"/>
          </a:xfrm>
        </p:spPr>
        <p:txBody>
          <a:bodyPr anchor="b">
            <a:normAutofit/>
          </a:bodyPr>
          <a:lstStyle/>
          <a:p>
            <a:r>
              <a:rPr lang="en-US" dirty="0"/>
              <a:t>Lazy Exploitation</a:t>
            </a:r>
          </a:p>
        </p:txBody>
      </p:sp>
      <p:sp>
        <p:nvSpPr>
          <p:cNvPr id="10" name="Content Placeholder 3">
            <a:extLst>
              <a:ext uri="{FF2B5EF4-FFF2-40B4-BE49-F238E27FC236}">
                <a16:creationId xmlns:a16="http://schemas.microsoft.com/office/drawing/2014/main" id="{251D409A-A677-6FB5-A956-9846D3770EF1}"/>
              </a:ext>
            </a:extLst>
          </p:cNvPr>
          <p:cNvSpPr>
            <a:spLocks noGrp="1"/>
          </p:cNvSpPr>
          <p:nvPr>
            <p:ph sz="quarter" idx="36"/>
          </p:nvPr>
        </p:nvSpPr>
        <p:spPr>
          <a:xfrm>
            <a:off x="6422220" y="2367627"/>
            <a:ext cx="5202513" cy="3821665"/>
          </a:xfrm>
        </p:spPr>
        <p:txBody>
          <a:bodyPr>
            <a:normAutofit/>
          </a:bodyPr>
          <a:lstStyle/>
          <a:p>
            <a:pPr marL="285750" indent="-285750">
              <a:buFont typeface="Wingdings" panose="05000000000000000000" pitchFamily="2" charset="2"/>
              <a:buChar char="Ø"/>
            </a:pPr>
            <a:r>
              <a:rPr lang="en-US" b="1" dirty="0"/>
              <a:t>rlogin vulnerability</a:t>
            </a:r>
            <a:r>
              <a:rPr lang="en-US" dirty="0"/>
              <a:t>: TCP ports 512, 513, and 514 are known as "r" services, and have been misconfigured to allow remote access from any host. We can just run rlogin as root user from any </a:t>
            </a:r>
            <a:r>
              <a:rPr lang="en-US" dirty="0" err="1"/>
              <a:t>linux</a:t>
            </a:r>
            <a:r>
              <a:rPr lang="en-US" dirty="0"/>
              <a:t> machine to gain access to the victim machine as root user.</a:t>
            </a:r>
          </a:p>
        </p:txBody>
      </p:sp>
      <p:sp>
        <p:nvSpPr>
          <p:cNvPr id="12" name="Slide Number Placeholder 4">
            <a:extLst>
              <a:ext uri="{FF2B5EF4-FFF2-40B4-BE49-F238E27FC236}">
                <a16:creationId xmlns:a16="http://schemas.microsoft.com/office/drawing/2014/main" id="{14C99F25-66B9-4266-214C-AB39DB6B6597}"/>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12</a:t>
            </a:fld>
            <a:endParaRPr lang="en-US"/>
          </a:p>
        </p:txBody>
      </p:sp>
      <p:pic>
        <p:nvPicPr>
          <p:cNvPr id="5" name="Content Placeholder 4" descr="A screenshot of a computer&#10;&#10;Description automatically generated">
            <a:extLst>
              <a:ext uri="{FF2B5EF4-FFF2-40B4-BE49-F238E27FC236}">
                <a16:creationId xmlns:a16="http://schemas.microsoft.com/office/drawing/2014/main" id="{04444C8E-542E-6C5C-1DF8-FB17975B4F66}"/>
              </a:ext>
            </a:extLst>
          </p:cNvPr>
          <p:cNvPicPr>
            <a:picLocks noGrp="1" noChangeAspect="1"/>
          </p:cNvPicPr>
          <p:nvPr>
            <p:ph sz="quarter" idx="35"/>
          </p:nvPr>
        </p:nvPicPr>
        <p:blipFill>
          <a:blip r:embed="rId2" cstate="print">
            <a:extLst>
              <a:ext uri="{28A0092B-C50C-407E-A947-70E740481C1C}">
                <a14:useLocalDpi xmlns:a14="http://schemas.microsoft.com/office/drawing/2010/main" val="0"/>
              </a:ext>
            </a:extLst>
          </a:blip>
          <a:srcRect/>
          <a:stretch>
            <a:fillRect/>
          </a:stretch>
        </p:blipFill>
        <p:spPr bwMode="auto">
          <a:xfrm>
            <a:off x="434118" y="2404532"/>
            <a:ext cx="5661882" cy="3821666"/>
          </a:xfrm>
          <a:prstGeom prst="rect">
            <a:avLst/>
          </a:prstGeom>
          <a:noFill/>
          <a:ln>
            <a:noFill/>
          </a:ln>
        </p:spPr>
      </p:pic>
    </p:spTree>
    <p:extLst>
      <p:ext uri="{BB962C8B-B14F-4D97-AF65-F5344CB8AC3E}">
        <p14:creationId xmlns:p14="http://schemas.microsoft.com/office/powerpoint/2010/main" val="1870872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2932448" y="264160"/>
            <a:ext cx="6327105" cy="3373973"/>
          </a:xfrm>
        </p:spPr>
        <p:txBody>
          <a:bodyPr anchor="b"/>
          <a:lstStyle/>
          <a:p>
            <a:r>
              <a:rPr lang="en-US" dirty="0"/>
              <a:t>Victim 3 pentest</a:t>
            </a:r>
          </a:p>
        </p:txBody>
      </p:sp>
      <p:sp>
        <p:nvSpPr>
          <p:cNvPr id="6" name="Subtitle 5">
            <a:extLst>
              <a:ext uri="{FF2B5EF4-FFF2-40B4-BE49-F238E27FC236}">
                <a16:creationId xmlns:a16="http://schemas.microsoft.com/office/drawing/2014/main" id="{C15774B0-D971-67D7-27EB-FDB82B3A58CD}"/>
              </a:ext>
            </a:extLst>
          </p:cNvPr>
          <p:cNvSpPr>
            <a:spLocks noGrp="1"/>
          </p:cNvSpPr>
          <p:nvPr>
            <p:ph type="subTitle" idx="1"/>
          </p:nvPr>
        </p:nvSpPr>
        <p:spPr>
          <a:xfrm>
            <a:off x="2932448" y="3962135"/>
            <a:ext cx="6327105" cy="2653771"/>
          </a:xfrm>
        </p:spPr>
        <p:txBody>
          <a:bodyPr/>
          <a:lstStyle/>
          <a:p>
            <a:r>
              <a:rPr lang="en-US" dirty="0"/>
              <a:t>We are getting there!</a:t>
            </a:r>
          </a:p>
        </p:txBody>
      </p:sp>
    </p:spTree>
    <p:extLst>
      <p:ext uri="{BB962C8B-B14F-4D97-AF65-F5344CB8AC3E}">
        <p14:creationId xmlns:p14="http://schemas.microsoft.com/office/powerpoint/2010/main" val="1872871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1219D-52FD-4FC2-4C58-F19C97260AD9}"/>
              </a:ext>
            </a:extLst>
          </p:cNvPr>
          <p:cNvSpPr>
            <a:spLocks noGrp="1"/>
          </p:cNvSpPr>
          <p:nvPr>
            <p:ph type="title"/>
          </p:nvPr>
        </p:nvSpPr>
        <p:spPr>
          <a:xfrm>
            <a:off x="741680" y="430482"/>
            <a:ext cx="10500989" cy="1327464"/>
          </a:xfrm>
        </p:spPr>
        <p:txBody>
          <a:bodyPr anchor="b">
            <a:normAutofit/>
          </a:bodyPr>
          <a:lstStyle/>
          <a:p>
            <a:r>
              <a:rPr lang="en-US" dirty="0"/>
              <a:t>Information gathering</a:t>
            </a:r>
          </a:p>
        </p:txBody>
      </p:sp>
      <p:sp>
        <p:nvSpPr>
          <p:cNvPr id="18" name="Content Placeholder 2">
            <a:extLst>
              <a:ext uri="{FF2B5EF4-FFF2-40B4-BE49-F238E27FC236}">
                <a16:creationId xmlns:a16="http://schemas.microsoft.com/office/drawing/2014/main" id="{F9B68E19-65AE-D3FC-E68B-A62FB504F09F}"/>
              </a:ext>
            </a:extLst>
          </p:cNvPr>
          <p:cNvSpPr>
            <a:spLocks noGrp="1"/>
          </p:cNvSpPr>
          <p:nvPr>
            <p:ph sz="quarter" idx="35"/>
          </p:nvPr>
        </p:nvSpPr>
        <p:spPr>
          <a:xfrm>
            <a:off x="807037" y="2465539"/>
            <a:ext cx="5054811" cy="3723753"/>
          </a:xfrm>
        </p:spPr>
        <p:txBody>
          <a:bodyPr/>
          <a:lstStyle/>
          <a:p>
            <a:pPr>
              <a:buFont typeface="Wingdings" panose="05000000000000000000" pitchFamily="2" charset="2"/>
              <a:buChar char="Ø"/>
            </a:pPr>
            <a:r>
              <a:rPr lang="en-US" dirty="0"/>
              <a:t>We gather more information about the machine using a detailed nmap scan over all the ports with version detection enabled.</a:t>
            </a:r>
          </a:p>
          <a:p>
            <a:pPr marL="0" indent="0">
              <a:buNone/>
            </a:pPr>
            <a:r>
              <a:rPr lang="en-US" dirty="0"/>
              <a:t>Nmap –</a:t>
            </a:r>
            <a:r>
              <a:rPr lang="en-US" dirty="0" err="1"/>
              <a:t>sV</a:t>
            </a:r>
            <a:r>
              <a:rPr lang="en-US" dirty="0"/>
              <a:t> –p 1-65535 192.168.17.134</a:t>
            </a:r>
          </a:p>
          <a:p>
            <a:pPr marL="285750" indent="-285750">
              <a:buFont typeface="Wingdings" panose="05000000000000000000" pitchFamily="2" charset="2"/>
              <a:buChar char="Ø"/>
            </a:pPr>
            <a:r>
              <a:rPr lang="en-US" dirty="0"/>
              <a:t>After doing a basic network scan using </a:t>
            </a:r>
            <a:r>
              <a:rPr lang="en-US" dirty="0" err="1"/>
              <a:t>nessus</a:t>
            </a:r>
            <a:r>
              <a:rPr lang="en-US" dirty="0"/>
              <a:t>, we find out a lot of high-critical vulnerabilities in the machine. We will check every port and service for vulnerabilities and try to exploit them.</a:t>
            </a:r>
          </a:p>
        </p:txBody>
      </p:sp>
      <p:sp>
        <p:nvSpPr>
          <p:cNvPr id="5" name="Slide Number Placeholder 4">
            <a:extLst>
              <a:ext uri="{FF2B5EF4-FFF2-40B4-BE49-F238E27FC236}">
                <a16:creationId xmlns:a16="http://schemas.microsoft.com/office/drawing/2014/main" id="{3D4F20FE-53A9-DBD1-AC5B-47A047B47A81}"/>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14</a:t>
            </a:fld>
            <a:endParaRPr lang="en-US"/>
          </a:p>
        </p:txBody>
      </p:sp>
      <p:pic>
        <p:nvPicPr>
          <p:cNvPr id="3" name="Picture 2" descr="A screenshot of a computer&#10;&#10;Description automatically generated">
            <a:extLst>
              <a:ext uri="{FF2B5EF4-FFF2-40B4-BE49-F238E27FC236}">
                <a16:creationId xmlns:a16="http://schemas.microsoft.com/office/drawing/2014/main" id="{253F33B7-3F5B-E32B-8AD2-11A1AD5C5C08}"/>
              </a:ext>
            </a:extLst>
          </p:cNvPr>
          <p:cNvPicPr>
            <a:picLocks noChangeAspect="1"/>
          </p:cNvPicPr>
          <p:nvPr/>
        </p:nvPicPr>
        <p:blipFill>
          <a:blip r:embed="rId2"/>
          <a:stretch>
            <a:fillRect/>
          </a:stretch>
        </p:blipFill>
        <p:spPr>
          <a:xfrm>
            <a:off x="6330153" y="3291752"/>
            <a:ext cx="5554017" cy="338455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C5FB245D-F604-B173-0ADA-341DB39789FA}"/>
              </a:ext>
            </a:extLst>
          </p:cNvPr>
          <p:cNvPicPr>
            <a:picLocks noChangeAspect="1"/>
          </p:cNvPicPr>
          <p:nvPr/>
        </p:nvPicPr>
        <p:blipFill>
          <a:blip r:embed="rId3"/>
          <a:stretch>
            <a:fillRect/>
          </a:stretch>
        </p:blipFill>
        <p:spPr>
          <a:xfrm>
            <a:off x="6330154" y="-1"/>
            <a:ext cx="5554016" cy="3206773"/>
          </a:xfrm>
          <a:prstGeom prst="rect">
            <a:avLst/>
          </a:prstGeom>
        </p:spPr>
      </p:pic>
    </p:spTree>
    <p:extLst>
      <p:ext uri="{BB962C8B-B14F-4D97-AF65-F5344CB8AC3E}">
        <p14:creationId xmlns:p14="http://schemas.microsoft.com/office/powerpoint/2010/main" val="2301987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C252-A350-ACC7-6805-99329E5E91D0}"/>
              </a:ext>
            </a:extLst>
          </p:cNvPr>
          <p:cNvSpPr>
            <a:spLocks noGrp="1"/>
          </p:cNvSpPr>
          <p:nvPr>
            <p:ph type="title"/>
          </p:nvPr>
        </p:nvSpPr>
        <p:spPr>
          <a:xfrm>
            <a:off x="741680" y="430482"/>
            <a:ext cx="10500989" cy="1327464"/>
          </a:xfrm>
        </p:spPr>
        <p:txBody>
          <a:bodyPr anchor="b">
            <a:normAutofit/>
          </a:bodyPr>
          <a:lstStyle/>
          <a:p>
            <a:r>
              <a:rPr lang="en-US" dirty="0"/>
              <a:t>Exploitation</a:t>
            </a:r>
          </a:p>
        </p:txBody>
      </p:sp>
      <p:sp>
        <p:nvSpPr>
          <p:cNvPr id="10" name="Content Placeholder 3">
            <a:extLst>
              <a:ext uri="{FF2B5EF4-FFF2-40B4-BE49-F238E27FC236}">
                <a16:creationId xmlns:a16="http://schemas.microsoft.com/office/drawing/2014/main" id="{251D409A-A677-6FB5-A956-9846D3770EF1}"/>
              </a:ext>
            </a:extLst>
          </p:cNvPr>
          <p:cNvSpPr>
            <a:spLocks noGrp="1"/>
          </p:cNvSpPr>
          <p:nvPr>
            <p:ph sz="quarter" idx="36"/>
          </p:nvPr>
        </p:nvSpPr>
        <p:spPr>
          <a:xfrm>
            <a:off x="6096000" y="2185989"/>
            <a:ext cx="5348288" cy="4003304"/>
          </a:xfrm>
        </p:spPr>
        <p:txBody>
          <a:bodyPr>
            <a:normAutofit/>
          </a:bodyPr>
          <a:lstStyle/>
          <a:p>
            <a:pPr marL="285750" indent="-285750">
              <a:buFont typeface="Wingdings" panose="05000000000000000000" pitchFamily="2" charset="2"/>
              <a:buChar char="Ø"/>
            </a:pPr>
            <a:r>
              <a:rPr lang="en-US" dirty="0"/>
              <a:t>We open </a:t>
            </a:r>
            <a:r>
              <a:rPr lang="en-US" dirty="0" err="1"/>
              <a:t>metasploitable</a:t>
            </a:r>
            <a:r>
              <a:rPr lang="en-US" dirty="0"/>
              <a:t> and search for any available exploits for </a:t>
            </a:r>
            <a:r>
              <a:rPr lang="en-US" dirty="0" err="1"/>
              <a:t>ProFTPD</a:t>
            </a:r>
            <a:r>
              <a:rPr lang="en-US" dirty="0"/>
              <a:t>, because according to </a:t>
            </a:r>
            <a:r>
              <a:rPr lang="en-US" dirty="0" err="1"/>
              <a:t>nessus</a:t>
            </a:r>
            <a:r>
              <a:rPr lang="en-US" dirty="0"/>
              <a:t>, it is a critical vulnerability that could allow for remote code execution.</a:t>
            </a:r>
          </a:p>
          <a:p>
            <a:pPr marL="285750" indent="-285750">
              <a:buFont typeface="Wingdings" panose="05000000000000000000" pitchFamily="2" charset="2"/>
              <a:buChar char="Ø"/>
            </a:pPr>
            <a:r>
              <a:rPr lang="en-US" dirty="0"/>
              <a:t>We use exploit -&gt; </a:t>
            </a:r>
            <a:r>
              <a:rPr lang="en-US" dirty="0" err="1"/>
              <a:t>unix</a:t>
            </a:r>
            <a:r>
              <a:rPr lang="en-US" dirty="0"/>
              <a:t>/ftp/</a:t>
            </a:r>
            <a:r>
              <a:rPr lang="en-US" dirty="0" err="1"/>
              <a:t>proftpd_modcopy_exec</a:t>
            </a:r>
            <a:r>
              <a:rPr lang="en-US" dirty="0"/>
              <a:t> and set payload -&gt; </a:t>
            </a:r>
            <a:r>
              <a:rPr lang="en-US" dirty="0" err="1"/>
              <a:t>cmd</a:t>
            </a:r>
            <a:r>
              <a:rPr lang="en-US" dirty="0"/>
              <a:t>/</a:t>
            </a:r>
            <a:r>
              <a:rPr lang="en-US" dirty="0" err="1"/>
              <a:t>unix</a:t>
            </a:r>
            <a:r>
              <a:rPr lang="en-US" dirty="0"/>
              <a:t>/</a:t>
            </a:r>
            <a:r>
              <a:rPr lang="en-US" dirty="0" err="1"/>
              <a:t>reverse_perl</a:t>
            </a:r>
            <a:endParaRPr lang="en-US" dirty="0"/>
          </a:p>
          <a:p>
            <a:pPr marL="285750" indent="-285750">
              <a:buFont typeface="Wingdings" panose="05000000000000000000" pitchFamily="2" charset="2"/>
              <a:buChar char="Ø"/>
            </a:pPr>
            <a:r>
              <a:rPr lang="en-US" dirty="0"/>
              <a:t>After setting the RHOSTS and LHOST, we run the payload, which creates a remote shell to the victim machine.</a:t>
            </a:r>
          </a:p>
        </p:txBody>
      </p:sp>
      <p:sp>
        <p:nvSpPr>
          <p:cNvPr id="12" name="Slide Number Placeholder 4">
            <a:extLst>
              <a:ext uri="{FF2B5EF4-FFF2-40B4-BE49-F238E27FC236}">
                <a16:creationId xmlns:a16="http://schemas.microsoft.com/office/drawing/2014/main" id="{14C99F25-66B9-4266-214C-AB39DB6B6597}"/>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15</a:t>
            </a:fld>
            <a:endParaRPr lang="en-US" dirty="0"/>
          </a:p>
        </p:txBody>
      </p:sp>
      <p:pic>
        <p:nvPicPr>
          <p:cNvPr id="6" name="Picture 5" descr="A screenshot of a computer&#10;&#10;Description automatically generated">
            <a:extLst>
              <a:ext uri="{FF2B5EF4-FFF2-40B4-BE49-F238E27FC236}">
                <a16:creationId xmlns:a16="http://schemas.microsoft.com/office/drawing/2014/main" id="{A766E7E7-93DD-77AB-A7AB-61F08FC7FB96}"/>
              </a:ext>
            </a:extLst>
          </p:cNvPr>
          <p:cNvPicPr>
            <a:picLocks noChangeAspect="1"/>
          </p:cNvPicPr>
          <p:nvPr/>
        </p:nvPicPr>
        <p:blipFill>
          <a:blip r:embed="rId2"/>
          <a:stretch>
            <a:fillRect/>
          </a:stretch>
        </p:blipFill>
        <p:spPr>
          <a:xfrm>
            <a:off x="307181" y="2131732"/>
            <a:ext cx="5791872" cy="4094466"/>
          </a:xfrm>
          <a:prstGeom prst="rect">
            <a:avLst/>
          </a:prstGeom>
        </p:spPr>
      </p:pic>
    </p:spTree>
    <p:extLst>
      <p:ext uri="{BB962C8B-B14F-4D97-AF65-F5344CB8AC3E}">
        <p14:creationId xmlns:p14="http://schemas.microsoft.com/office/powerpoint/2010/main" val="3519693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EB8B-0AB9-7554-AEEA-E8D744959E9A}"/>
              </a:ext>
            </a:extLst>
          </p:cNvPr>
          <p:cNvSpPr>
            <a:spLocks noGrp="1"/>
          </p:cNvSpPr>
          <p:nvPr>
            <p:ph type="title"/>
          </p:nvPr>
        </p:nvSpPr>
        <p:spPr>
          <a:xfrm>
            <a:off x="3305669" y="113097"/>
            <a:ext cx="7951746" cy="1656304"/>
          </a:xfrm>
        </p:spPr>
        <p:txBody>
          <a:bodyPr anchor="b">
            <a:normAutofit/>
          </a:bodyPr>
          <a:lstStyle/>
          <a:p>
            <a:pPr lvl="0"/>
            <a:r>
              <a:rPr lang="en-US" dirty="0"/>
              <a:t>Privilege escalation : </a:t>
            </a:r>
            <a:r>
              <a:rPr lang="en-US" sz="2800" dirty="0">
                <a:solidFill>
                  <a:schemeClr val="bg1"/>
                </a:solidFill>
              </a:rPr>
              <a:t>Ruby on rails application exploit</a:t>
            </a:r>
            <a:endParaRPr lang="en-US" sz="2800" noProof="0" dirty="0">
              <a:solidFill>
                <a:schemeClr val="bg1"/>
              </a:solidFill>
            </a:endParaRPr>
          </a:p>
        </p:txBody>
      </p:sp>
      <p:pic>
        <p:nvPicPr>
          <p:cNvPr id="10" name="Picture 9" descr="A screenshot of a computer&#10;&#10;Description automatically generated">
            <a:extLst>
              <a:ext uri="{FF2B5EF4-FFF2-40B4-BE49-F238E27FC236}">
                <a16:creationId xmlns:a16="http://schemas.microsoft.com/office/drawing/2014/main" id="{DDDD6EFA-24D6-448E-E670-17129BF74458}"/>
              </a:ext>
            </a:extLst>
          </p:cNvPr>
          <p:cNvPicPr>
            <a:picLocks noChangeAspect="1"/>
          </p:cNvPicPr>
          <p:nvPr/>
        </p:nvPicPr>
        <p:blipFill>
          <a:blip r:embed="rId3"/>
          <a:stretch>
            <a:fillRect/>
          </a:stretch>
        </p:blipFill>
        <p:spPr>
          <a:xfrm>
            <a:off x="3305669" y="2068902"/>
            <a:ext cx="7850981" cy="4789098"/>
          </a:xfrm>
          <a:prstGeom prst="rect">
            <a:avLst/>
          </a:prstGeom>
          <a:noFill/>
        </p:spPr>
      </p:pic>
      <p:sp>
        <p:nvSpPr>
          <p:cNvPr id="4" name="Slide Number Placeholder 3">
            <a:extLst>
              <a:ext uri="{FF2B5EF4-FFF2-40B4-BE49-F238E27FC236}">
                <a16:creationId xmlns:a16="http://schemas.microsoft.com/office/drawing/2014/main" id="{921DB868-BEE2-49F7-9AC5-A3B143880250}"/>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16</a:t>
            </a:fld>
            <a:endParaRPr lang="en-US" dirty="0"/>
          </a:p>
        </p:txBody>
      </p:sp>
    </p:spTree>
    <p:extLst>
      <p:ext uri="{BB962C8B-B14F-4D97-AF65-F5344CB8AC3E}">
        <p14:creationId xmlns:p14="http://schemas.microsoft.com/office/powerpoint/2010/main" val="456895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9B3B55AA-FEA8-A6FC-7A8A-C49C88E5B3FC}"/>
              </a:ext>
            </a:extLst>
          </p:cNvPr>
          <p:cNvPicPr>
            <a:picLocks noChangeAspect="1"/>
          </p:cNvPicPr>
          <p:nvPr/>
        </p:nvPicPr>
        <p:blipFill>
          <a:blip r:embed="rId2"/>
          <a:stretch>
            <a:fillRect/>
          </a:stretch>
        </p:blipFill>
        <p:spPr>
          <a:xfrm>
            <a:off x="521494" y="182911"/>
            <a:ext cx="10785187" cy="6492177"/>
          </a:xfrm>
          <a:prstGeom prst="rect">
            <a:avLst/>
          </a:prstGeom>
        </p:spPr>
      </p:pic>
    </p:spTree>
    <p:extLst>
      <p:ext uri="{BB962C8B-B14F-4D97-AF65-F5344CB8AC3E}">
        <p14:creationId xmlns:p14="http://schemas.microsoft.com/office/powerpoint/2010/main" val="3450873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CCD9EDA1-95A1-78D9-12E2-2218E70CF199}"/>
              </a:ext>
            </a:extLst>
          </p:cNvPr>
          <p:cNvPicPr>
            <a:picLocks noChangeAspect="1"/>
          </p:cNvPicPr>
          <p:nvPr/>
        </p:nvPicPr>
        <p:blipFill>
          <a:blip r:embed="rId2"/>
          <a:stretch>
            <a:fillRect/>
          </a:stretch>
        </p:blipFill>
        <p:spPr>
          <a:xfrm>
            <a:off x="592932" y="151924"/>
            <a:ext cx="10866988" cy="6554152"/>
          </a:xfrm>
          <a:prstGeom prst="rect">
            <a:avLst/>
          </a:prstGeom>
        </p:spPr>
      </p:pic>
    </p:spTree>
    <p:extLst>
      <p:ext uri="{BB962C8B-B14F-4D97-AF65-F5344CB8AC3E}">
        <p14:creationId xmlns:p14="http://schemas.microsoft.com/office/powerpoint/2010/main" val="1692188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C252-A350-ACC7-6805-99329E5E91D0}"/>
              </a:ext>
            </a:extLst>
          </p:cNvPr>
          <p:cNvSpPr>
            <a:spLocks noGrp="1"/>
          </p:cNvSpPr>
          <p:nvPr>
            <p:ph type="title"/>
          </p:nvPr>
        </p:nvSpPr>
        <p:spPr>
          <a:xfrm>
            <a:off x="741680" y="430482"/>
            <a:ext cx="10500989" cy="1327464"/>
          </a:xfrm>
        </p:spPr>
        <p:txBody>
          <a:bodyPr anchor="b">
            <a:normAutofit/>
          </a:bodyPr>
          <a:lstStyle/>
          <a:p>
            <a:r>
              <a:rPr lang="en-US" dirty="0"/>
              <a:t>Privilege escalation</a:t>
            </a:r>
          </a:p>
        </p:txBody>
      </p:sp>
      <p:sp>
        <p:nvSpPr>
          <p:cNvPr id="10" name="Content Placeholder 3">
            <a:extLst>
              <a:ext uri="{FF2B5EF4-FFF2-40B4-BE49-F238E27FC236}">
                <a16:creationId xmlns:a16="http://schemas.microsoft.com/office/drawing/2014/main" id="{251D409A-A677-6FB5-A956-9846D3770EF1}"/>
              </a:ext>
            </a:extLst>
          </p:cNvPr>
          <p:cNvSpPr>
            <a:spLocks noGrp="1"/>
          </p:cNvSpPr>
          <p:nvPr>
            <p:ph sz="quarter" idx="36"/>
          </p:nvPr>
        </p:nvSpPr>
        <p:spPr>
          <a:xfrm>
            <a:off x="6096000" y="2185989"/>
            <a:ext cx="5348288" cy="4003304"/>
          </a:xfrm>
        </p:spPr>
        <p:txBody>
          <a:bodyPr>
            <a:normAutofit/>
          </a:bodyPr>
          <a:lstStyle/>
          <a:p>
            <a:pPr marL="285750" indent="-285750">
              <a:buFont typeface="Wingdings" panose="05000000000000000000" pitchFamily="2" charset="2"/>
              <a:buChar char="Ø"/>
            </a:pPr>
            <a:r>
              <a:rPr lang="en-US" dirty="0"/>
              <a:t>We use this value to break into the application using one of the exploits in </a:t>
            </a:r>
            <a:r>
              <a:rPr lang="en-US" dirty="0" err="1"/>
              <a:t>metasploitable</a:t>
            </a:r>
            <a:r>
              <a:rPr lang="en-US" dirty="0"/>
              <a:t> called rails secret deserialization which can use this cookie value to get a remote session.</a:t>
            </a:r>
          </a:p>
          <a:p>
            <a:pPr marL="285750" indent="-285750">
              <a:buFont typeface="Wingdings" panose="05000000000000000000" pitchFamily="2" charset="2"/>
              <a:buChar char="Ø"/>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we get shell access as root.</a:t>
            </a:r>
          </a:p>
          <a:p>
            <a:endParaRPr lang="en-US" dirty="0"/>
          </a:p>
        </p:txBody>
      </p:sp>
      <p:sp>
        <p:nvSpPr>
          <p:cNvPr id="12" name="Slide Number Placeholder 4">
            <a:extLst>
              <a:ext uri="{FF2B5EF4-FFF2-40B4-BE49-F238E27FC236}">
                <a16:creationId xmlns:a16="http://schemas.microsoft.com/office/drawing/2014/main" id="{14C99F25-66B9-4266-214C-AB39DB6B6597}"/>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19</a:t>
            </a:fld>
            <a:endParaRPr lang="en-US" dirty="0"/>
          </a:p>
        </p:txBody>
      </p:sp>
      <p:pic>
        <p:nvPicPr>
          <p:cNvPr id="3" name="Picture 2" descr="A computer screen shot of a computer&#10;&#10;Description automatically generated">
            <a:extLst>
              <a:ext uri="{FF2B5EF4-FFF2-40B4-BE49-F238E27FC236}">
                <a16:creationId xmlns:a16="http://schemas.microsoft.com/office/drawing/2014/main" id="{F8C50564-106B-92C5-0559-4F5C6C6ED14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325" y="2150270"/>
            <a:ext cx="5551518" cy="4003304"/>
          </a:xfrm>
          <a:prstGeom prst="rect">
            <a:avLst/>
          </a:prstGeom>
          <a:noFill/>
          <a:ln>
            <a:noFill/>
          </a:ln>
        </p:spPr>
      </p:pic>
    </p:spTree>
    <p:extLst>
      <p:ext uri="{BB962C8B-B14F-4D97-AF65-F5344CB8AC3E}">
        <p14:creationId xmlns:p14="http://schemas.microsoft.com/office/powerpoint/2010/main" val="284889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gs>
            <a:gs pos="81000">
              <a:schemeClr val="accent6"/>
            </a:gs>
            <a:gs pos="55000">
              <a:srgbClr val="02090E"/>
            </a:gs>
            <a:gs pos="14000">
              <a:schemeClr val="accent4">
                <a:lumMod val="75000"/>
              </a:schemeClr>
            </a:gs>
            <a:gs pos="0">
              <a:schemeClr val="accent4"/>
            </a:gs>
          </a:gsLst>
          <a:lin ang="27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2458FF-0D0C-4ACC-C6FB-103BC0BADCCD}"/>
              </a:ext>
            </a:extLst>
          </p:cNvPr>
          <p:cNvSpPr>
            <a:spLocks noGrp="1"/>
          </p:cNvSpPr>
          <p:nvPr>
            <p:ph type="title"/>
          </p:nvPr>
        </p:nvSpPr>
        <p:spPr>
          <a:xfrm>
            <a:off x="838201" y="365125"/>
            <a:ext cx="4466502" cy="1936866"/>
          </a:xfrm>
        </p:spPr>
        <p:txBody>
          <a:bodyPr/>
          <a:lstStyle/>
          <a:p>
            <a:r>
              <a:rPr lang="en-US" dirty="0"/>
              <a:t>Agenda</a:t>
            </a:r>
          </a:p>
        </p:txBody>
      </p:sp>
      <p:sp>
        <p:nvSpPr>
          <p:cNvPr id="31" name="Text Placeholder 3">
            <a:extLst>
              <a:ext uri="{FF2B5EF4-FFF2-40B4-BE49-F238E27FC236}">
                <a16:creationId xmlns:a16="http://schemas.microsoft.com/office/drawing/2014/main" id="{F1239C0E-3F39-787D-0FC3-6B7C9BA37E8F}"/>
              </a:ext>
            </a:extLst>
          </p:cNvPr>
          <p:cNvSpPr>
            <a:spLocks noGrp="1"/>
          </p:cNvSpPr>
          <p:nvPr>
            <p:ph sz="quarter" idx="10"/>
          </p:nvPr>
        </p:nvSpPr>
        <p:spPr>
          <a:xfrm>
            <a:off x="838199" y="2928290"/>
            <a:ext cx="4466504" cy="3405187"/>
          </a:xfrm>
        </p:spPr>
        <p:txBody>
          <a:bodyPr anchor="t"/>
          <a:lstStyle/>
          <a:p>
            <a:pPr marL="285750" indent="-285750">
              <a:buFont typeface="Wingdings" panose="05000000000000000000" pitchFamily="2" charset="2"/>
              <a:buChar char="Ø"/>
            </a:pPr>
            <a:r>
              <a:rPr lang="en-US" dirty="0"/>
              <a:t>Introduction</a:t>
            </a:r>
          </a:p>
          <a:p>
            <a:pPr marL="285750" indent="-285750">
              <a:buFont typeface="Wingdings" panose="05000000000000000000" pitchFamily="2" charset="2"/>
              <a:buChar char="Ø"/>
            </a:pPr>
            <a:r>
              <a:rPr lang="en-US" dirty="0"/>
              <a:t>Victim 1 Pentest</a:t>
            </a:r>
          </a:p>
          <a:p>
            <a:pPr marL="285750" indent="-285750">
              <a:buFont typeface="Wingdings" panose="05000000000000000000" pitchFamily="2" charset="2"/>
              <a:buChar char="Ø"/>
            </a:pPr>
            <a:r>
              <a:rPr lang="en-US" dirty="0"/>
              <a:t>Victim 2 Pentest</a:t>
            </a:r>
          </a:p>
          <a:p>
            <a:pPr marL="285750" indent="-285750">
              <a:buFont typeface="Wingdings" panose="05000000000000000000" pitchFamily="2" charset="2"/>
              <a:buChar char="Ø"/>
            </a:pPr>
            <a:r>
              <a:rPr lang="en-US" dirty="0"/>
              <a:t>Victim 3 Pentest</a:t>
            </a:r>
          </a:p>
          <a:p>
            <a:pPr marL="285750" indent="-285750">
              <a:buFont typeface="Wingdings" panose="05000000000000000000" pitchFamily="2" charset="2"/>
              <a:buChar char="Ø"/>
            </a:pPr>
            <a:r>
              <a:rPr lang="en-US" dirty="0"/>
              <a:t>Victim 4 Pentest</a:t>
            </a:r>
          </a:p>
          <a:p>
            <a:endParaRPr lang="en-US" dirty="0"/>
          </a:p>
        </p:txBody>
      </p:sp>
    </p:spTree>
    <p:extLst>
      <p:ext uri="{BB962C8B-B14F-4D97-AF65-F5344CB8AC3E}">
        <p14:creationId xmlns:p14="http://schemas.microsoft.com/office/powerpoint/2010/main" val="1460159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t>Recommendations</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99620" y="2203034"/>
            <a:ext cx="4015098" cy="3888929"/>
          </a:xfrm>
        </p:spPr>
        <p:txBody>
          <a:bodyPr/>
          <a:lstStyle/>
          <a:p>
            <a:pPr marL="342900" indent="-342900">
              <a:buFont typeface="Wingdings" panose="05000000000000000000" pitchFamily="2" charset="2"/>
              <a:buChar char="ü"/>
            </a:pPr>
            <a:r>
              <a:rPr lang="en-US" dirty="0"/>
              <a:t>Update and patch systems</a:t>
            </a:r>
          </a:p>
          <a:p>
            <a:pPr marL="342900" indent="-342900">
              <a:buFont typeface="Wingdings" panose="05000000000000000000" pitchFamily="2" charset="2"/>
              <a:buChar char="ü"/>
            </a:pPr>
            <a:r>
              <a:rPr lang="en-US" dirty="0"/>
              <a:t>Review and harden the web server configuration </a:t>
            </a:r>
          </a:p>
          <a:p>
            <a:pPr marL="342900" indent="-342900">
              <a:buFont typeface="Wingdings" panose="05000000000000000000" pitchFamily="2" charset="2"/>
              <a:buChar char="ü"/>
            </a:pPr>
            <a:r>
              <a:rPr lang="en-US" dirty="0"/>
              <a:t>Implement strict input validation and sanitization mechanisms </a:t>
            </a:r>
          </a:p>
          <a:p>
            <a:pPr marL="342900" indent="-342900">
              <a:buFont typeface="Wingdings" panose="05000000000000000000" pitchFamily="2" charset="2"/>
              <a:buChar char="ü"/>
            </a:pPr>
            <a:r>
              <a:rPr lang="en-US" dirty="0"/>
              <a:t>Implement strong authentication mechanisms</a:t>
            </a:r>
          </a:p>
          <a:p>
            <a:pPr marL="342900" indent="-342900">
              <a:buFont typeface="Wingdings" panose="05000000000000000000" pitchFamily="2" charset="2"/>
              <a:buChar char="ü"/>
            </a:pPr>
            <a:r>
              <a:rPr lang="en-US" dirty="0"/>
              <a:t>Use strong encryption algorithms and properly configure SSL/TLS certificates</a:t>
            </a:r>
          </a:p>
          <a:p>
            <a:pPr marL="342900" indent="-342900">
              <a:buFont typeface="Wingdings" panose="05000000000000000000" pitchFamily="2" charset="2"/>
              <a:buChar char="ü"/>
            </a:pPr>
            <a:endParaRPr lang="en-US" dirty="0"/>
          </a:p>
        </p:txBody>
      </p:sp>
      <p:sp>
        <p:nvSpPr>
          <p:cNvPr id="4" name="Content Placeholder 3">
            <a:extLst>
              <a:ext uri="{FF2B5EF4-FFF2-40B4-BE49-F238E27FC236}">
                <a16:creationId xmlns:a16="http://schemas.microsoft.com/office/drawing/2014/main" id="{9B774F1A-D233-C240-B22D-F82C6161FAC1}"/>
              </a:ext>
            </a:extLst>
          </p:cNvPr>
          <p:cNvSpPr>
            <a:spLocks noGrp="1"/>
          </p:cNvSpPr>
          <p:nvPr>
            <p:ph sz="quarter" idx="36"/>
          </p:nvPr>
        </p:nvSpPr>
        <p:spPr>
          <a:xfrm>
            <a:off x="7027305" y="2180753"/>
            <a:ext cx="4227332" cy="4116512"/>
          </a:xfrm>
        </p:spPr>
        <p:txBody>
          <a:bodyPr/>
          <a:lstStyle/>
          <a:p>
            <a:pPr marL="285750" indent="-285750">
              <a:buFont typeface="Wingdings" panose="05000000000000000000" pitchFamily="2" charset="2"/>
              <a:buChar char="ü"/>
            </a:pPr>
            <a:r>
              <a:rPr lang="en-US" dirty="0"/>
              <a:t>Implement proper error handling mechanisms </a:t>
            </a:r>
          </a:p>
          <a:p>
            <a:pPr marL="285750" indent="-285750">
              <a:buFont typeface="Wingdings" panose="05000000000000000000" pitchFamily="2" charset="2"/>
              <a:buChar char="ü"/>
            </a:pPr>
            <a:r>
              <a:rPr lang="en-US" dirty="0"/>
              <a:t>Ensure that the web application runs with the least privileges necessary to perform its functions</a:t>
            </a:r>
          </a:p>
          <a:p>
            <a:pPr marL="285750" indent="-285750">
              <a:buFont typeface="Wingdings" panose="05000000000000000000" pitchFamily="2" charset="2"/>
              <a:buChar char="ü"/>
            </a:pPr>
            <a:r>
              <a:rPr lang="en-US" dirty="0"/>
              <a:t>Conduct regular penetration testing and vulnerability assessments to identify and address any new security issues</a:t>
            </a:r>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20</a:t>
            </a:fld>
            <a:endParaRPr lang="en-US" dirty="0"/>
          </a:p>
        </p:txBody>
      </p:sp>
    </p:spTree>
    <p:extLst>
      <p:ext uri="{BB962C8B-B14F-4D97-AF65-F5344CB8AC3E}">
        <p14:creationId xmlns:p14="http://schemas.microsoft.com/office/powerpoint/2010/main" val="1073601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2932448" y="264160"/>
            <a:ext cx="6327105" cy="3373973"/>
          </a:xfrm>
        </p:spPr>
        <p:txBody>
          <a:bodyPr anchor="b"/>
          <a:lstStyle/>
          <a:p>
            <a:r>
              <a:rPr lang="en-US" dirty="0"/>
              <a:t>Victim 4 pentest</a:t>
            </a:r>
          </a:p>
        </p:txBody>
      </p:sp>
      <p:sp>
        <p:nvSpPr>
          <p:cNvPr id="6" name="Subtitle 5">
            <a:extLst>
              <a:ext uri="{FF2B5EF4-FFF2-40B4-BE49-F238E27FC236}">
                <a16:creationId xmlns:a16="http://schemas.microsoft.com/office/drawing/2014/main" id="{C15774B0-D971-67D7-27EB-FDB82B3A58CD}"/>
              </a:ext>
            </a:extLst>
          </p:cNvPr>
          <p:cNvSpPr>
            <a:spLocks noGrp="1"/>
          </p:cNvSpPr>
          <p:nvPr>
            <p:ph type="subTitle" idx="1"/>
          </p:nvPr>
        </p:nvSpPr>
        <p:spPr>
          <a:xfrm>
            <a:off x="2932448" y="3962135"/>
            <a:ext cx="6327105" cy="2653771"/>
          </a:xfrm>
        </p:spPr>
        <p:txBody>
          <a:bodyPr/>
          <a:lstStyle/>
          <a:p>
            <a:r>
              <a:rPr lang="en-US" dirty="0"/>
              <a:t>Finally, a challenge!</a:t>
            </a:r>
          </a:p>
        </p:txBody>
      </p:sp>
    </p:spTree>
    <p:extLst>
      <p:ext uri="{BB962C8B-B14F-4D97-AF65-F5344CB8AC3E}">
        <p14:creationId xmlns:p14="http://schemas.microsoft.com/office/powerpoint/2010/main" val="3711980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1219D-52FD-4FC2-4C58-F19C97260AD9}"/>
              </a:ext>
            </a:extLst>
          </p:cNvPr>
          <p:cNvSpPr>
            <a:spLocks noGrp="1"/>
          </p:cNvSpPr>
          <p:nvPr>
            <p:ph type="title"/>
          </p:nvPr>
        </p:nvSpPr>
        <p:spPr>
          <a:xfrm>
            <a:off x="741680" y="430482"/>
            <a:ext cx="10500989" cy="1327464"/>
          </a:xfrm>
        </p:spPr>
        <p:txBody>
          <a:bodyPr anchor="b">
            <a:normAutofit/>
          </a:bodyPr>
          <a:lstStyle/>
          <a:p>
            <a:r>
              <a:rPr lang="en-US" dirty="0"/>
              <a:t>Information gathering</a:t>
            </a:r>
          </a:p>
        </p:txBody>
      </p:sp>
      <p:sp>
        <p:nvSpPr>
          <p:cNvPr id="18" name="Content Placeholder 2">
            <a:extLst>
              <a:ext uri="{FF2B5EF4-FFF2-40B4-BE49-F238E27FC236}">
                <a16:creationId xmlns:a16="http://schemas.microsoft.com/office/drawing/2014/main" id="{F9B68E19-65AE-D3FC-E68B-A62FB504F09F}"/>
              </a:ext>
            </a:extLst>
          </p:cNvPr>
          <p:cNvSpPr>
            <a:spLocks noGrp="1"/>
          </p:cNvSpPr>
          <p:nvPr>
            <p:ph sz="quarter" idx="35"/>
          </p:nvPr>
        </p:nvSpPr>
        <p:spPr>
          <a:xfrm>
            <a:off x="807037" y="2465539"/>
            <a:ext cx="5324475" cy="3723753"/>
          </a:xfrm>
        </p:spPr>
        <p:txBody>
          <a:bodyPr/>
          <a:lstStyle/>
          <a:p>
            <a:pPr>
              <a:buFont typeface="Wingdings" panose="05000000000000000000" pitchFamily="2" charset="2"/>
              <a:buChar char="Ø"/>
            </a:pPr>
            <a:r>
              <a:rPr lang="en-US" dirty="0"/>
              <a:t>We gather more information about the machine using a detailed nmap scan over all the ports with version detection enabled.</a:t>
            </a:r>
          </a:p>
          <a:p>
            <a:pPr marL="0" indent="0">
              <a:buNone/>
            </a:pPr>
            <a:r>
              <a:rPr lang="en-US" dirty="0"/>
              <a:t>Nmap –</a:t>
            </a:r>
            <a:r>
              <a:rPr lang="en-US" dirty="0" err="1"/>
              <a:t>sV</a:t>
            </a:r>
            <a:r>
              <a:rPr lang="en-US" dirty="0"/>
              <a:t> –p 1-65535 192.168.17.135</a:t>
            </a:r>
          </a:p>
          <a:p>
            <a:pPr marL="285750" indent="-285750">
              <a:buFont typeface="Wingdings" panose="05000000000000000000" pitchFamily="2" charset="2"/>
              <a:buChar char="Ø"/>
            </a:pPr>
            <a:r>
              <a:rPr lang="en-US" dirty="0"/>
              <a:t>We don’t see a lot of open ports but we can see a web application running on port 80. The website seems to be hosting an interactive shell on a web browser. If we type one of the commands as shown on the screen, it gets appended to the IP address</a:t>
            </a:r>
          </a:p>
        </p:txBody>
      </p:sp>
      <p:sp>
        <p:nvSpPr>
          <p:cNvPr id="5" name="Slide Number Placeholder 4">
            <a:extLst>
              <a:ext uri="{FF2B5EF4-FFF2-40B4-BE49-F238E27FC236}">
                <a16:creationId xmlns:a16="http://schemas.microsoft.com/office/drawing/2014/main" id="{3D4F20FE-53A9-DBD1-AC5B-47A047B47A81}"/>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22</a:t>
            </a:fld>
            <a:endParaRPr lang="en-US"/>
          </a:p>
        </p:txBody>
      </p:sp>
      <p:pic>
        <p:nvPicPr>
          <p:cNvPr id="6" name="Picture 5" descr="A screenshot of a computer&#10;&#10;Description automatically generated">
            <a:extLst>
              <a:ext uri="{FF2B5EF4-FFF2-40B4-BE49-F238E27FC236}">
                <a16:creationId xmlns:a16="http://schemas.microsoft.com/office/drawing/2014/main" id="{1EF7CDFC-E67D-AB73-710C-73F209D69BC8}"/>
              </a:ext>
            </a:extLst>
          </p:cNvPr>
          <p:cNvPicPr>
            <a:picLocks noChangeAspect="1"/>
          </p:cNvPicPr>
          <p:nvPr/>
        </p:nvPicPr>
        <p:blipFill>
          <a:blip r:embed="rId2"/>
          <a:stretch>
            <a:fillRect/>
          </a:stretch>
        </p:blipFill>
        <p:spPr>
          <a:xfrm>
            <a:off x="6404293" y="0"/>
            <a:ext cx="5324475" cy="3327797"/>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E5138DA6-CBC3-6D78-0201-AF1313C4D6F6}"/>
              </a:ext>
            </a:extLst>
          </p:cNvPr>
          <p:cNvPicPr>
            <a:picLocks noChangeAspect="1"/>
          </p:cNvPicPr>
          <p:nvPr/>
        </p:nvPicPr>
        <p:blipFill>
          <a:blip r:embed="rId3"/>
          <a:stretch>
            <a:fillRect/>
          </a:stretch>
        </p:blipFill>
        <p:spPr>
          <a:xfrm>
            <a:off x="6404293" y="3530204"/>
            <a:ext cx="5324476" cy="3327798"/>
          </a:xfrm>
          <a:prstGeom prst="rect">
            <a:avLst/>
          </a:prstGeom>
        </p:spPr>
      </p:pic>
    </p:spTree>
    <p:extLst>
      <p:ext uri="{BB962C8B-B14F-4D97-AF65-F5344CB8AC3E}">
        <p14:creationId xmlns:p14="http://schemas.microsoft.com/office/powerpoint/2010/main" val="219167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F8C36-AC1E-B31E-7775-32595BB97CB8}"/>
              </a:ext>
            </a:extLst>
          </p:cNvPr>
          <p:cNvSpPr>
            <a:spLocks noGrp="1"/>
          </p:cNvSpPr>
          <p:nvPr>
            <p:ph type="title"/>
          </p:nvPr>
        </p:nvSpPr>
        <p:spPr>
          <a:xfrm>
            <a:off x="741680" y="430482"/>
            <a:ext cx="10500989" cy="1327464"/>
          </a:xfrm>
        </p:spPr>
        <p:txBody>
          <a:bodyPr anchor="b">
            <a:normAutofit/>
          </a:bodyPr>
          <a:lstStyle/>
          <a:p>
            <a:r>
              <a:rPr lang="en-US"/>
              <a:t>Information gathering</a:t>
            </a:r>
          </a:p>
        </p:txBody>
      </p:sp>
      <p:sp>
        <p:nvSpPr>
          <p:cNvPr id="8" name="Content Placeholder 2">
            <a:extLst>
              <a:ext uri="{FF2B5EF4-FFF2-40B4-BE49-F238E27FC236}">
                <a16:creationId xmlns:a16="http://schemas.microsoft.com/office/drawing/2014/main" id="{7917257F-45EB-9466-D86F-90CB7234C033}"/>
              </a:ext>
            </a:extLst>
          </p:cNvPr>
          <p:cNvSpPr>
            <a:spLocks noGrp="1"/>
          </p:cNvSpPr>
          <p:nvPr>
            <p:ph sz="quarter" idx="35"/>
          </p:nvPr>
        </p:nvSpPr>
        <p:spPr>
          <a:xfrm>
            <a:off x="807038" y="2465539"/>
            <a:ext cx="3774587" cy="3723753"/>
          </a:xfrm>
        </p:spPr>
        <p:txBody>
          <a:bodyPr/>
          <a:lstStyle/>
          <a:p>
            <a:pPr>
              <a:buFont typeface="Wingdings" panose="05000000000000000000" pitchFamily="2" charset="2"/>
              <a:buChar char="Ø"/>
            </a:pPr>
            <a:r>
              <a:rPr lang="en-US" dirty="0" err="1"/>
              <a:t>Wordpress</a:t>
            </a:r>
            <a:r>
              <a:rPr lang="en-US" dirty="0"/>
              <a:t> Site</a:t>
            </a:r>
          </a:p>
          <a:p>
            <a:pPr>
              <a:buFont typeface="Wingdings" panose="05000000000000000000" pitchFamily="2" charset="2"/>
              <a:buChar char="Ø"/>
            </a:pPr>
            <a:r>
              <a:rPr lang="en-US" dirty="0"/>
              <a:t>Admin Login page</a:t>
            </a:r>
          </a:p>
        </p:txBody>
      </p:sp>
      <p:pic>
        <p:nvPicPr>
          <p:cNvPr id="3" name="Picture 2" descr="A screenshot of a computer&#10;&#10;Description automatically generated">
            <a:extLst>
              <a:ext uri="{FF2B5EF4-FFF2-40B4-BE49-F238E27FC236}">
                <a16:creationId xmlns:a16="http://schemas.microsoft.com/office/drawing/2014/main" id="{39285FF5-199B-9F55-3F50-369D770DDE37}"/>
              </a:ext>
            </a:extLst>
          </p:cNvPr>
          <p:cNvPicPr>
            <a:picLocks noChangeAspect="1"/>
          </p:cNvPicPr>
          <p:nvPr/>
        </p:nvPicPr>
        <p:blipFill>
          <a:blip r:embed="rId2"/>
          <a:stretch>
            <a:fillRect/>
          </a:stretch>
        </p:blipFill>
        <p:spPr>
          <a:xfrm>
            <a:off x="5106130" y="2250281"/>
            <a:ext cx="6302419" cy="3939011"/>
          </a:xfrm>
          <a:prstGeom prst="rect">
            <a:avLst/>
          </a:prstGeom>
          <a:noFill/>
        </p:spPr>
      </p:pic>
      <p:sp>
        <p:nvSpPr>
          <p:cNvPr id="10" name="Slide Number Placeholder 4">
            <a:extLst>
              <a:ext uri="{FF2B5EF4-FFF2-40B4-BE49-F238E27FC236}">
                <a16:creationId xmlns:a16="http://schemas.microsoft.com/office/drawing/2014/main" id="{E2B9BC2C-5DA0-8BA6-B0FE-3A844047300A}"/>
              </a:ext>
            </a:extLst>
          </p:cNvPr>
          <p:cNvSpPr>
            <a:spLocks noGrp="1"/>
          </p:cNvSpPr>
          <p:nvPr>
            <p:ph type="sldNum" sz="quarter" idx="12"/>
          </p:nvPr>
        </p:nvSpPr>
        <p:spPr>
          <a:xfrm>
            <a:off x="9140971" y="6226198"/>
            <a:ext cx="2743200" cy="365125"/>
          </a:xfrm>
        </p:spPr>
        <p:txBody>
          <a:bodyPr/>
          <a:lstStyle/>
          <a:p>
            <a:pPr>
              <a:spcAft>
                <a:spcPts val="600"/>
              </a:spcAft>
            </a:pPr>
            <a:fld id="{FE024F78-56A6-7740-B68D-8D4D026EDF3F}" type="slidenum">
              <a:rPr lang="en-US" smtClean="0"/>
              <a:pPr>
                <a:spcAft>
                  <a:spcPts val="600"/>
                </a:spcAft>
              </a:pPr>
              <a:t>23</a:t>
            </a:fld>
            <a:endParaRPr lang="en-US"/>
          </a:p>
        </p:txBody>
      </p:sp>
    </p:spTree>
    <p:extLst>
      <p:ext uri="{BB962C8B-B14F-4D97-AF65-F5344CB8AC3E}">
        <p14:creationId xmlns:p14="http://schemas.microsoft.com/office/powerpoint/2010/main" val="2195706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F8C36-AC1E-B31E-7775-32595BB97CB8}"/>
              </a:ext>
            </a:extLst>
          </p:cNvPr>
          <p:cNvSpPr>
            <a:spLocks noGrp="1"/>
          </p:cNvSpPr>
          <p:nvPr>
            <p:ph type="title"/>
          </p:nvPr>
        </p:nvSpPr>
        <p:spPr>
          <a:xfrm>
            <a:off x="741680" y="430482"/>
            <a:ext cx="10500989" cy="1327464"/>
          </a:xfrm>
        </p:spPr>
        <p:txBody>
          <a:bodyPr anchor="b">
            <a:normAutofit/>
          </a:bodyPr>
          <a:lstStyle/>
          <a:p>
            <a:r>
              <a:rPr lang="en-US"/>
              <a:t>Information gathering</a:t>
            </a:r>
          </a:p>
        </p:txBody>
      </p:sp>
      <p:sp>
        <p:nvSpPr>
          <p:cNvPr id="8" name="Content Placeholder 2">
            <a:extLst>
              <a:ext uri="{FF2B5EF4-FFF2-40B4-BE49-F238E27FC236}">
                <a16:creationId xmlns:a16="http://schemas.microsoft.com/office/drawing/2014/main" id="{7917257F-45EB-9466-D86F-90CB7234C033}"/>
              </a:ext>
            </a:extLst>
          </p:cNvPr>
          <p:cNvSpPr>
            <a:spLocks noGrp="1"/>
          </p:cNvSpPr>
          <p:nvPr>
            <p:ph sz="quarter" idx="35"/>
          </p:nvPr>
        </p:nvSpPr>
        <p:spPr>
          <a:xfrm>
            <a:off x="807038" y="2465539"/>
            <a:ext cx="3774587" cy="3723753"/>
          </a:xfrm>
        </p:spPr>
        <p:txBody>
          <a:bodyPr>
            <a:normAutofit/>
          </a:bodyPr>
          <a:lstStyle/>
          <a:p>
            <a:pPr>
              <a:buFont typeface="Wingdings" panose="05000000000000000000" pitchFamily="2" charset="2"/>
              <a:buChar char="Ø"/>
            </a:pPr>
            <a:r>
              <a:rPr lang="en-US" dirty="0"/>
              <a:t>Scan using </a:t>
            </a:r>
            <a:r>
              <a:rPr lang="en-US" dirty="0" err="1"/>
              <a:t>wpscan</a:t>
            </a:r>
            <a:r>
              <a:rPr lang="en-US" dirty="0"/>
              <a:t> tool</a:t>
            </a:r>
          </a:p>
          <a:p>
            <a:pPr>
              <a:buFont typeface="Wingdings" panose="05000000000000000000" pitchFamily="2" charset="2"/>
              <a:buChar char="Ø"/>
            </a:pPr>
            <a:r>
              <a:rPr lang="en-US" dirty="0"/>
              <a:t>Findings:</a:t>
            </a:r>
          </a:p>
          <a:p>
            <a:pPr lvl="1">
              <a:buFont typeface="+mj-lt"/>
              <a:buAutoNum type="arabicPeriod"/>
            </a:pPr>
            <a:r>
              <a:rPr lang="en-US" dirty="0"/>
              <a:t>There is a robots.txt file.</a:t>
            </a:r>
          </a:p>
          <a:p>
            <a:pPr lvl="1">
              <a:buFont typeface="+mj-lt"/>
              <a:buAutoNum type="arabicPeriod"/>
            </a:pPr>
            <a:r>
              <a:rPr lang="en-US" dirty="0"/>
              <a:t>The </a:t>
            </a:r>
            <a:r>
              <a:rPr lang="en-US" dirty="0" err="1"/>
              <a:t>wordpress</a:t>
            </a:r>
            <a:r>
              <a:rPr lang="en-US" dirty="0"/>
              <a:t> version is outdated.</a:t>
            </a:r>
          </a:p>
          <a:p>
            <a:pPr lvl="1">
              <a:buFont typeface="+mj-lt"/>
              <a:buAutoNum type="arabicPeriod"/>
            </a:pPr>
            <a:r>
              <a:rPr lang="en-US" dirty="0"/>
              <a:t>XML-RPC is enabled.</a:t>
            </a:r>
          </a:p>
          <a:p>
            <a:pPr lvl="1">
              <a:buFont typeface="+mj-lt"/>
              <a:buAutoNum type="arabicPeriod"/>
            </a:pPr>
            <a:endParaRPr lang="en-US" dirty="0"/>
          </a:p>
        </p:txBody>
      </p:sp>
      <p:pic>
        <p:nvPicPr>
          <p:cNvPr id="4" name="Picture 3">
            <a:extLst>
              <a:ext uri="{FF2B5EF4-FFF2-40B4-BE49-F238E27FC236}">
                <a16:creationId xmlns:a16="http://schemas.microsoft.com/office/drawing/2014/main" id="{5F69BF5F-3450-899B-5CA8-1A93B3D63B9F}"/>
              </a:ext>
            </a:extLst>
          </p:cNvPr>
          <p:cNvPicPr>
            <a:picLocks noChangeAspect="1"/>
          </p:cNvPicPr>
          <p:nvPr/>
        </p:nvPicPr>
        <p:blipFill>
          <a:blip r:embed="rId2"/>
          <a:stretch>
            <a:fillRect/>
          </a:stretch>
        </p:blipFill>
        <p:spPr>
          <a:xfrm>
            <a:off x="5106131" y="2465539"/>
            <a:ext cx="5958006" cy="3723753"/>
          </a:xfrm>
          <a:prstGeom prst="rect">
            <a:avLst/>
          </a:prstGeom>
          <a:noFill/>
        </p:spPr>
      </p:pic>
      <p:sp>
        <p:nvSpPr>
          <p:cNvPr id="10" name="Slide Number Placeholder 4">
            <a:extLst>
              <a:ext uri="{FF2B5EF4-FFF2-40B4-BE49-F238E27FC236}">
                <a16:creationId xmlns:a16="http://schemas.microsoft.com/office/drawing/2014/main" id="{E2B9BC2C-5DA0-8BA6-B0FE-3A844047300A}"/>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24</a:t>
            </a:fld>
            <a:endParaRPr lang="en-US"/>
          </a:p>
        </p:txBody>
      </p:sp>
    </p:spTree>
    <p:extLst>
      <p:ext uri="{BB962C8B-B14F-4D97-AF65-F5344CB8AC3E}">
        <p14:creationId xmlns:p14="http://schemas.microsoft.com/office/powerpoint/2010/main" val="1904557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F8C36-AC1E-B31E-7775-32595BB97CB8}"/>
              </a:ext>
            </a:extLst>
          </p:cNvPr>
          <p:cNvSpPr>
            <a:spLocks noGrp="1"/>
          </p:cNvSpPr>
          <p:nvPr>
            <p:ph type="title"/>
          </p:nvPr>
        </p:nvSpPr>
        <p:spPr>
          <a:xfrm>
            <a:off x="741680" y="430482"/>
            <a:ext cx="10500989" cy="1327464"/>
          </a:xfrm>
        </p:spPr>
        <p:txBody>
          <a:bodyPr anchor="b">
            <a:normAutofit/>
          </a:bodyPr>
          <a:lstStyle/>
          <a:p>
            <a:r>
              <a:rPr lang="en-US"/>
              <a:t>Information gathering</a:t>
            </a:r>
          </a:p>
        </p:txBody>
      </p:sp>
      <p:sp>
        <p:nvSpPr>
          <p:cNvPr id="8" name="Content Placeholder 2">
            <a:extLst>
              <a:ext uri="{FF2B5EF4-FFF2-40B4-BE49-F238E27FC236}">
                <a16:creationId xmlns:a16="http://schemas.microsoft.com/office/drawing/2014/main" id="{7917257F-45EB-9466-D86F-90CB7234C033}"/>
              </a:ext>
            </a:extLst>
          </p:cNvPr>
          <p:cNvSpPr>
            <a:spLocks noGrp="1"/>
          </p:cNvSpPr>
          <p:nvPr>
            <p:ph sz="quarter" idx="35"/>
          </p:nvPr>
        </p:nvSpPr>
        <p:spPr>
          <a:xfrm>
            <a:off x="807038" y="2465539"/>
            <a:ext cx="3774587" cy="3723753"/>
          </a:xfrm>
        </p:spPr>
        <p:txBody>
          <a:bodyPr>
            <a:normAutofit/>
          </a:bodyPr>
          <a:lstStyle/>
          <a:p>
            <a:pPr>
              <a:buFont typeface="Wingdings" panose="05000000000000000000" pitchFamily="2" charset="2"/>
              <a:buChar char="Ø"/>
            </a:pPr>
            <a:r>
              <a:rPr lang="en-US" dirty="0"/>
              <a:t>Robots.txt has a dictionary file</a:t>
            </a:r>
          </a:p>
          <a:p>
            <a:pPr>
              <a:buFont typeface="Wingdings" panose="05000000000000000000" pitchFamily="2" charset="2"/>
              <a:buChar char="Ø"/>
            </a:pPr>
            <a:r>
              <a:rPr lang="en-US" dirty="0"/>
              <a:t>Key 1 of 3</a:t>
            </a:r>
          </a:p>
          <a:p>
            <a:pPr lvl="1">
              <a:buFont typeface="+mj-lt"/>
              <a:buAutoNum type="arabicPeriod"/>
            </a:pPr>
            <a:endParaRPr lang="en-US" dirty="0"/>
          </a:p>
        </p:txBody>
      </p:sp>
      <p:sp>
        <p:nvSpPr>
          <p:cNvPr id="10" name="Slide Number Placeholder 4">
            <a:extLst>
              <a:ext uri="{FF2B5EF4-FFF2-40B4-BE49-F238E27FC236}">
                <a16:creationId xmlns:a16="http://schemas.microsoft.com/office/drawing/2014/main" id="{E2B9BC2C-5DA0-8BA6-B0FE-3A844047300A}"/>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25</a:t>
            </a:fld>
            <a:endParaRPr lang="en-US"/>
          </a:p>
        </p:txBody>
      </p:sp>
      <p:pic>
        <p:nvPicPr>
          <p:cNvPr id="3" name="Picture 2" descr="A screenshot of a computer&#10;&#10;Description automatically generated">
            <a:extLst>
              <a:ext uri="{FF2B5EF4-FFF2-40B4-BE49-F238E27FC236}">
                <a16:creationId xmlns:a16="http://schemas.microsoft.com/office/drawing/2014/main" id="{FBADC49A-6D1D-4F9A-BC5A-5126B60B72A3}"/>
              </a:ext>
            </a:extLst>
          </p:cNvPr>
          <p:cNvPicPr>
            <a:picLocks noChangeAspect="1"/>
          </p:cNvPicPr>
          <p:nvPr/>
        </p:nvPicPr>
        <p:blipFill>
          <a:blip r:embed="rId2"/>
          <a:stretch>
            <a:fillRect/>
          </a:stretch>
        </p:blipFill>
        <p:spPr>
          <a:xfrm>
            <a:off x="7012133" y="569821"/>
            <a:ext cx="3800475" cy="23622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22744820-BAFF-9835-E4D5-83D50D875EE8}"/>
              </a:ext>
            </a:extLst>
          </p:cNvPr>
          <p:cNvPicPr>
            <a:picLocks noChangeAspect="1"/>
          </p:cNvPicPr>
          <p:nvPr/>
        </p:nvPicPr>
        <p:blipFill>
          <a:blip r:embed="rId3"/>
          <a:stretch>
            <a:fillRect/>
          </a:stretch>
        </p:blipFill>
        <p:spPr>
          <a:xfrm>
            <a:off x="5940570" y="3071360"/>
            <a:ext cx="5943600" cy="3714750"/>
          </a:xfrm>
          <a:prstGeom prst="rect">
            <a:avLst/>
          </a:prstGeom>
        </p:spPr>
      </p:pic>
    </p:spTree>
    <p:extLst>
      <p:ext uri="{BB962C8B-B14F-4D97-AF65-F5344CB8AC3E}">
        <p14:creationId xmlns:p14="http://schemas.microsoft.com/office/powerpoint/2010/main" val="3271008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C252-A350-ACC7-6805-99329E5E91D0}"/>
              </a:ext>
            </a:extLst>
          </p:cNvPr>
          <p:cNvSpPr>
            <a:spLocks noGrp="1"/>
          </p:cNvSpPr>
          <p:nvPr>
            <p:ph type="title"/>
          </p:nvPr>
        </p:nvSpPr>
        <p:spPr>
          <a:xfrm>
            <a:off x="741680" y="430482"/>
            <a:ext cx="10500989" cy="1327464"/>
          </a:xfrm>
        </p:spPr>
        <p:txBody>
          <a:bodyPr anchor="b">
            <a:normAutofit/>
          </a:bodyPr>
          <a:lstStyle/>
          <a:p>
            <a:r>
              <a:rPr lang="en-US" dirty="0"/>
              <a:t>Exploitation</a:t>
            </a:r>
          </a:p>
        </p:txBody>
      </p:sp>
      <p:sp>
        <p:nvSpPr>
          <p:cNvPr id="10" name="Content Placeholder 3">
            <a:extLst>
              <a:ext uri="{FF2B5EF4-FFF2-40B4-BE49-F238E27FC236}">
                <a16:creationId xmlns:a16="http://schemas.microsoft.com/office/drawing/2014/main" id="{251D409A-A677-6FB5-A956-9846D3770EF1}"/>
              </a:ext>
            </a:extLst>
          </p:cNvPr>
          <p:cNvSpPr>
            <a:spLocks noGrp="1"/>
          </p:cNvSpPr>
          <p:nvPr>
            <p:ph sz="quarter" idx="36"/>
          </p:nvPr>
        </p:nvSpPr>
        <p:spPr>
          <a:xfrm>
            <a:off x="6224587" y="2185989"/>
            <a:ext cx="5348288" cy="4003304"/>
          </a:xfrm>
        </p:spPr>
        <p:txBody>
          <a:bodyPr>
            <a:normAutofit/>
          </a:bodyPr>
          <a:lstStyle/>
          <a:p>
            <a:pPr marL="285750" indent="-285750">
              <a:buFont typeface="Wingdings" panose="05000000000000000000" pitchFamily="2" charset="2"/>
              <a:buChar char="Ø"/>
            </a:pPr>
            <a:r>
              <a:rPr lang="en-US" dirty="0"/>
              <a:t>Brute force into login page using hydra and dictionary file we found.</a:t>
            </a:r>
          </a:p>
          <a:p>
            <a:pPr marL="285750" indent="-285750">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Times New Roman" panose="02020603050405020304" pitchFamily="18" charset="0"/>
              </a:rPr>
              <a:t>First step would be to find a valid username </a:t>
            </a:r>
          </a:p>
          <a:p>
            <a:pPr marL="285750" indent="-285750">
              <a:buFont typeface="Wingdings" panose="05000000000000000000" pitchFamily="2" charset="2"/>
              <a:buChar char="Ø"/>
            </a:pPr>
            <a:r>
              <a:rPr lang="en-US" dirty="0">
                <a:latin typeface="Calibri" panose="020F0502020204030204" pitchFamily="34" charset="0"/>
                <a:ea typeface="Calibri" panose="020F0502020204030204" pitchFamily="34" charset="0"/>
                <a:cs typeface="Times New Roman" panose="02020603050405020304" pitchFamily="18" charset="0"/>
              </a:rPr>
              <a:t>Usernames found: </a:t>
            </a:r>
            <a:r>
              <a:rPr lang="en-US" dirty="0" err="1">
                <a:latin typeface="Calibri" panose="020F0502020204030204" pitchFamily="34" charset="0"/>
                <a:ea typeface="Calibri" panose="020F0502020204030204" pitchFamily="34" charset="0"/>
                <a:cs typeface="Times New Roman" panose="02020603050405020304" pitchFamily="18" charset="0"/>
              </a:rPr>
              <a:t>Elloit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elloit</a:t>
            </a:r>
            <a:r>
              <a:rPr lang="en-US" dirty="0">
                <a:latin typeface="Calibri" panose="020F0502020204030204" pitchFamily="34" charset="0"/>
                <a:ea typeface="Calibri" panose="020F0502020204030204" pitchFamily="34" charset="0"/>
                <a:cs typeface="Times New Roman" panose="02020603050405020304" pitchFamily="18" charset="0"/>
              </a:rPr>
              <a:t>, ELLIOT</a:t>
            </a:r>
            <a:endParaRPr lang="en-US" dirty="0"/>
          </a:p>
        </p:txBody>
      </p:sp>
      <p:sp>
        <p:nvSpPr>
          <p:cNvPr id="12" name="Slide Number Placeholder 4">
            <a:extLst>
              <a:ext uri="{FF2B5EF4-FFF2-40B4-BE49-F238E27FC236}">
                <a16:creationId xmlns:a16="http://schemas.microsoft.com/office/drawing/2014/main" id="{14C99F25-66B9-4266-214C-AB39DB6B6597}"/>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26</a:t>
            </a:fld>
            <a:endParaRPr lang="en-US" dirty="0"/>
          </a:p>
        </p:txBody>
      </p:sp>
      <p:pic>
        <p:nvPicPr>
          <p:cNvPr id="3" name="Picture 2" descr="A computer screen shot of a computer screen&#10;&#10;Description automatically generated">
            <a:extLst>
              <a:ext uri="{FF2B5EF4-FFF2-40B4-BE49-F238E27FC236}">
                <a16:creationId xmlns:a16="http://schemas.microsoft.com/office/drawing/2014/main" id="{8C3F0F1E-C937-752E-A63B-1D385C40D476}"/>
              </a:ext>
            </a:extLst>
          </p:cNvPr>
          <p:cNvPicPr>
            <a:picLocks noChangeAspect="1"/>
          </p:cNvPicPr>
          <p:nvPr/>
        </p:nvPicPr>
        <p:blipFill>
          <a:blip r:embed="rId2"/>
          <a:stretch>
            <a:fillRect/>
          </a:stretch>
        </p:blipFill>
        <p:spPr>
          <a:xfrm>
            <a:off x="372121" y="2185989"/>
            <a:ext cx="5788171" cy="4208145"/>
          </a:xfrm>
          <a:prstGeom prst="rect">
            <a:avLst/>
          </a:prstGeom>
        </p:spPr>
      </p:pic>
    </p:spTree>
    <p:extLst>
      <p:ext uri="{BB962C8B-B14F-4D97-AF65-F5344CB8AC3E}">
        <p14:creationId xmlns:p14="http://schemas.microsoft.com/office/powerpoint/2010/main" val="1745618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C252-A350-ACC7-6805-99329E5E91D0}"/>
              </a:ext>
            </a:extLst>
          </p:cNvPr>
          <p:cNvSpPr>
            <a:spLocks noGrp="1"/>
          </p:cNvSpPr>
          <p:nvPr>
            <p:ph type="title"/>
          </p:nvPr>
        </p:nvSpPr>
        <p:spPr>
          <a:xfrm>
            <a:off x="741680" y="430482"/>
            <a:ext cx="10500989" cy="1327464"/>
          </a:xfrm>
        </p:spPr>
        <p:txBody>
          <a:bodyPr anchor="b">
            <a:normAutofit/>
          </a:bodyPr>
          <a:lstStyle/>
          <a:p>
            <a:r>
              <a:rPr lang="en-US" dirty="0"/>
              <a:t>Exploitation</a:t>
            </a:r>
          </a:p>
        </p:txBody>
      </p:sp>
      <p:sp>
        <p:nvSpPr>
          <p:cNvPr id="10" name="Content Placeholder 3">
            <a:extLst>
              <a:ext uri="{FF2B5EF4-FFF2-40B4-BE49-F238E27FC236}">
                <a16:creationId xmlns:a16="http://schemas.microsoft.com/office/drawing/2014/main" id="{251D409A-A677-6FB5-A956-9846D3770EF1}"/>
              </a:ext>
            </a:extLst>
          </p:cNvPr>
          <p:cNvSpPr>
            <a:spLocks noGrp="1"/>
          </p:cNvSpPr>
          <p:nvPr>
            <p:ph sz="quarter" idx="36"/>
          </p:nvPr>
        </p:nvSpPr>
        <p:spPr>
          <a:xfrm>
            <a:off x="6224587" y="2185989"/>
            <a:ext cx="5348288" cy="4003304"/>
          </a:xfrm>
        </p:spPr>
        <p:txBody>
          <a:bodyPr>
            <a:normAutofit/>
          </a:bodyPr>
          <a:lstStyle/>
          <a:p>
            <a:pPr marL="285750" indent="-285750">
              <a:buFont typeface="Wingdings" panose="05000000000000000000" pitchFamily="2" charset="2"/>
              <a:buChar char="Ø"/>
            </a:pPr>
            <a:r>
              <a:rPr lang="en-US" dirty="0"/>
              <a:t>Brute force again to find valid password.</a:t>
            </a:r>
          </a:p>
          <a:p>
            <a:pPr marL="285750" indent="-285750">
              <a:buFont typeface="Wingdings" panose="05000000000000000000" pitchFamily="2" charset="2"/>
              <a:buChar char="Ø"/>
            </a:pPr>
            <a:r>
              <a:rPr lang="en-US" dirty="0"/>
              <a:t>Password found: ER28-0652</a:t>
            </a:r>
          </a:p>
        </p:txBody>
      </p:sp>
      <p:sp>
        <p:nvSpPr>
          <p:cNvPr id="12" name="Slide Number Placeholder 4">
            <a:extLst>
              <a:ext uri="{FF2B5EF4-FFF2-40B4-BE49-F238E27FC236}">
                <a16:creationId xmlns:a16="http://schemas.microsoft.com/office/drawing/2014/main" id="{14C99F25-66B9-4266-214C-AB39DB6B6597}"/>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27</a:t>
            </a:fld>
            <a:endParaRPr lang="en-US" dirty="0"/>
          </a:p>
        </p:txBody>
      </p:sp>
      <p:pic>
        <p:nvPicPr>
          <p:cNvPr id="4" name="Picture 3" descr="A computer screen with text&#10;&#10;Description automatically generated">
            <a:extLst>
              <a:ext uri="{FF2B5EF4-FFF2-40B4-BE49-F238E27FC236}">
                <a16:creationId xmlns:a16="http://schemas.microsoft.com/office/drawing/2014/main" id="{5C748D82-73B5-0090-3E18-71DF82FB8734}"/>
              </a:ext>
            </a:extLst>
          </p:cNvPr>
          <p:cNvPicPr>
            <a:picLocks noChangeAspect="1"/>
          </p:cNvPicPr>
          <p:nvPr/>
        </p:nvPicPr>
        <p:blipFill>
          <a:blip r:embed="rId2"/>
          <a:stretch>
            <a:fillRect/>
          </a:stretch>
        </p:blipFill>
        <p:spPr>
          <a:xfrm>
            <a:off x="428625" y="2185989"/>
            <a:ext cx="5795962" cy="2260600"/>
          </a:xfrm>
          <a:prstGeom prst="rect">
            <a:avLst/>
          </a:prstGeom>
        </p:spPr>
      </p:pic>
    </p:spTree>
    <p:extLst>
      <p:ext uri="{BB962C8B-B14F-4D97-AF65-F5344CB8AC3E}">
        <p14:creationId xmlns:p14="http://schemas.microsoft.com/office/powerpoint/2010/main" val="2316657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C252-A350-ACC7-6805-99329E5E91D0}"/>
              </a:ext>
            </a:extLst>
          </p:cNvPr>
          <p:cNvSpPr>
            <a:spLocks noGrp="1"/>
          </p:cNvSpPr>
          <p:nvPr>
            <p:ph type="title"/>
          </p:nvPr>
        </p:nvSpPr>
        <p:spPr>
          <a:xfrm>
            <a:off x="741680" y="430482"/>
            <a:ext cx="10500989" cy="1327464"/>
          </a:xfrm>
        </p:spPr>
        <p:txBody>
          <a:bodyPr anchor="b">
            <a:normAutofit/>
          </a:bodyPr>
          <a:lstStyle/>
          <a:p>
            <a:r>
              <a:rPr lang="en-US" dirty="0"/>
              <a:t>Exploitation</a:t>
            </a:r>
          </a:p>
        </p:txBody>
      </p:sp>
      <p:sp>
        <p:nvSpPr>
          <p:cNvPr id="10" name="Content Placeholder 3">
            <a:extLst>
              <a:ext uri="{FF2B5EF4-FFF2-40B4-BE49-F238E27FC236}">
                <a16:creationId xmlns:a16="http://schemas.microsoft.com/office/drawing/2014/main" id="{251D409A-A677-6FB5-A956-9846D3770EF1}"/>
              </a:ext>
            </a:extLst>
          </p:cNvPr>
          <p:cNvSpPr>
            <a:spLocks noGrp="1"/>
          </p:cNvSpPr>
          <p:nvPr>
            <p:ph sz="quarter" idx="36"/>
          </p:nvPr>
        </p:nvSpPr>
        <p:spPr>
          <a:xfrm>
            <a:off x="6224587" y="2185989"/>
            <a:ext cx="5348288" cy="4003304"/>
          </a:xfrm>
        </p:spPr>
        <p:txBody>
          <a:bodyPr>
            <a:normAutofit/>
          </a:bodyPr>
          <a:lstStyle/>
          <a:p>
            <a:pPr marL="285750" indent="-285750">
              <a:buFont typeface="Wingdings" panose="05000000000000000000" pitchFamily="2" charset="2"/>
              <a:buChar char="Ø"/>
            </a:pPr>
            <a:r>
              <a:rPr lang="en-US" dirty="0"/>
              <a:t>We now have access to </a:t>
            </a:r>
            <a:r>
              <a:rPr lang="en-US" dirty="0" err="1"/>
              <a:t>wordpress</a:t>
            </a:r>
            <a:r>
              <a:rPr lang="en-US" dirty="0"/>
              <a:t> admin site.</a:t>
            </a:r>
          </a:p>
          <a:p>
            <a:pPr marL="285750" indent="-285750">
              <a:buFont typeface="Wingdings" panose="05000000000000000000" pitchFamily="2" charset="2"/>
              <a:buChar char="Ø"/>
            </a:pPr>
            <a:r>
              <a:rPr lang="en-US" dirty="0"/>
              <a:t>We can add or remove users</a:t>
            </a:r>
          </a:p>
          <a:p>
            <a:pPr marL="285750" indent="-285750">
              <a:buFont typeface="Wingdings" panose="05000000000000000000" pitchFamily="2" charset="2"/>
              <a:buChar char="Ø"/>
            </a:pPr>
            <a:r>
              <a:rPr lang="en-US" dirty="0"/>
              <a:t>We can install new plugins or remove existing plugins.</a:t>
            </a:r>
          </a:p>
        </p:txBody>
      </p:sp>
      <p:sp>
        <p:nvSpPr>
          <p:cNvPr id="12" name="Slide Number Placeholder 4">
            <a:extLst>
              <a:ext uri="{FF2B5EF4-FFF2-40B4-BE49-F238E27FC236}">
                <a16:creationId xmlns:a16="http://schemas.microsoft.com/office/drawing/2014/main" id="{14C99F25-66B9-4266-214C-AB39DB6B6597}"/>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28</a:t>
            </a:fld>
            <a:endParaRPr lang="en-US" dirty="0"/>
          </a:p>
        </p:txBody>
      </p:sp>
      <p:pic>
        <p:nvPicPr>
          <p:cNvPr id="4" name="Picture 3" descr="A screenshot of a computer&#10;&#10;Description automatically generated">
            <a:extLst>
              <a:ext uri="{FF2B5EF4-FFF2-40B4-BE49-F238E27FC236}">
                <a16:creationId xmlns:a16="http://schemas.microsoft.com/office/drawing/2014/main" id="{41053A68-D0A9-68B7-E888-F959CBBAA9F6}"/>
              </a:ext>
            </a:extLst>
          </p:cNvPr>
          <p:cNvPicPr>
            <a:picLocks noChangeAspect="1"/>
          </p:cNvPicPr>
          <p:nvPr/>
        </p:nvPicPr>
        <p:blipFill>
          <a:blip r:embed="rId2"/>
          <a:stretch>
            <a:fillRect/>
          </a:stretch>
        </p:blipFill>
        <p:spPr>
          <a:xfrm>
            <a:off x="280987" y="2185988"/>
            <a:ext cx="5943600" cy="4040209"/>
          </a:xfrm>
          <a:prstGeom prst="rect">
            <a:avLst/>
          </a:prstGeom>
        </p:spPr>
      </p:pic>
    </p:spTree>
    <p:extLst>
      <p:ext uri="{BB962C8B-B14F-4D97-AF65-F5344CB8AC3E}">
        <p14:creationId xmlns:p14="http://schemas.microsoft.com/office/powerpoint/2010/main" val="3789705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C252-A350-ACC7-6805-99329E5E91D0}"/>
              </a:ext>
            </a:extLst>
          </p:cNvPr>
          <p:cNvSpPr>
            <a:spLocks noGrp="1"/>
          </p:cNvSpPr>
          <p:nvPr>
            <p:ph type="title"/>
          </p:nvPr>
        </p:nvSpPr>
        <p:spPr>
          <a:xfrm>
            <a:off x="741680" y="430482"/>
            <a:ext cx="10500989" cy="1327464"/>
          </a:xfrm>
        </p:spPr>
        <p:txBody>
          <a:bodyPr anchor="b">
            <a:normAutofit/>
          </a:bodyPr>
          <a:lstStyle/>
          <a:p>
            <a:r>
              <a:rPr lang="en-US" dirty="0"/>
              <a:t>Exploitation</a:t>
            </a:r>
          </a:p>
        </p:txBody>
      </p:sp>
      <p:sp>
        <p:nvSpPr>
          <p:cNvPr id="10" name="Content Placeholder 3">
            <a:extLst>
              <a:ext uri="{FF2B5EF4-FFF2-40B4-BE49-F238E27FC236}">
                <a16:creationId xmlns:a16="http://schemas.microsoft.com/office/drawing/2014/main" id="{251D409A-A677-6FB5-A956-9846D3770EF1}"/>
              </a:ext>
            </a:extLst>
          </p:cNvPr>
          <p:cNvSpPr>
            <a:spLocks noGrp="1"/>
          </p:cNvSpPr>
          <p:nvPr>
            <p:ph sz="quarter" idx="36"/>
          </p:nvPr>
        </p:nvSpPr>
        <p:spPr>
          <a:xfrm>
            <a:off x="741680" y="2139047"/>
            <a:ext cx="4231481" cy="4003304"/>
          </a:xfrm>
        </p:spPr>
        <p:txBody>
          <a:bodyPr>
            <a:normAutofit/>
          </a:bodyPr>
          <a:lstStyle/>
          <a:p>
            <a:pPr marL="285750" indent="-285750">
              <a:buFont typeface="Wingdings" panose="05000000000000000000" pitchFamily="2" charset="2"/>
              <a:buChar char="Ø"/>
            </a:pPr>
            <a:r>
              <a:rPr lang="en-US" dirty="0"/>
              <a:t>We install a backdoor using a malicious </a:t>
            </a:r>
            <a:r>
              <a:rPr lang="en-US" dirty="0" err="1"/>
              <a:t>php</a:t>
            </a:r>
            <a:r>
              <a:rPr lang="en-US" dirty="0"/>
              <a:t> script and install it as a plugin.</a:t>
            </a:r>
          </a:p>
          <a:p>
            <a:pPr marL="285750" indent="-285750">
              <a:buFont typeface="Wingdings" panose="05000000000000000000" pitchFamily="2" charset="2"/>
              <a:buChar char="Ø"/>
            </a:pPr>
            <a:r>
              <a:rPr lang="en-US" dirty="0"/>
              <a:t>We listen to it using </a:t>
            </a:r>
            <a:r>
              <a:rPr lang="en-US" dirty="0" err="1"/>
              <a:t>netcat</a:t>
            </a:r>
            <a:r>
              <a:rPr lang="en-US" dirty="0"/>
              <a:t>.</a:t>
            </a:r>
          </a:p>
        </p:txBody>
      </p:sp>
      <p:sp>
        <p:nvSpPr>
          <p:cNvPr id="12" name="Slide Number Placeholder 4">
            <a:extLst>
              <a:ext uri="{FF2B5EF4-FFF2-40B4-BE49-F238E27FC236}">
                <a16:creationId xmlns:a16="http://schemas.microsoft.com/office/drawing/2014/main" id="{14C99F25-66B9-4266-214C-AB39DB6B6597}"/>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29</a:t>
            </a:fld>
            <a:endParaRPr lang="en-US" dirty="0"/>
          </a:p>
        </p:txBody>
      </p:sp>
      <p:pic>
        <p:nvPicPr>
          <p:cNvPr id="3" name="Picture 2" descr="A screenshot of a computer&#10;&#10;Description automatically generated">
            <a:extLst>
              <a:ext uri="{FF2B5EF4-FFF2-40B4-BE49-F238E27FC236}">
                <a16:creationId xmlns:a16="http://schemas.microsoft.com/office/drawing/2014/main" id="{00B0189D-25EC-DC6B-2E63-D6C4B9D34CB4}"/>
              </a:ext>
            </a:extLst>
          </p:cNvPr>
          <p:cNvPicPr>
            <a:picLocks noChangeAspect="1"/>
          </p:cNvPicPr>
          <p:nvPr/>
        </p:nvPicPr>
        <p:blipFill>
          <a:blip r:embed="rId2"/>
          <a:stretch>
            <a:fillRect/>
          </a:stretch>
        </p:blipFill>
        <p:spPr>
          <a:xfrm>
            <a:off x="5299069" y="430482"/>
            <a:ext cx="5943600" cy="6047042"/>
          </a:xfrm>
          <a:prstGeom prst="rect">
            <a:avLst/>
          </a:prstGeom>
        </p:spPr>
      </p:pic>
    </p:spTree>
    <p:extLst>
      <p:ext uri="{BB962C8B-B14F-4D97-AF65-F5344CB8AC3E}">
        <p14:creationId xmlns:p14="http://schemas.microsoft.com/office/powerpoint/2010/main" val="2321716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CB21-0375-0598-FE92-2E12E39C5207}"/>
              </a:ext>
            </a:extLst>
          </p:cNvPr>
          <p:cNvSpPr>
            <a:spLocks noGrp="1"/>
          </p:cNvSpPr>
          <p:nvPr>
            <p:ph type="title"/>
          </p:nvPr>
        </p:nvSpPr>
        <p:spPr>
          <a:xfrm>
            <a:off x="412703" y="1219792"/>
            <a:ext cx="11548261" cy="3685268"/>
          </a:xfrm>
        </p:spPr>
        <p:txBody>
          <a:bodyPr/>
          <a:lstStyle/>
          <a:p>
            <a:r>
              <a:rPr lang="en-US" dirty="0"/>
              <a:t>All the Victim machines were discovered using nmap scan over the local network</a:t>
            </a:r>
            <a:br>
              <a:rPr lang="en-US" dirty="0"/>
            </a:br>
            <a:br>
              <a:rPr lang="en-US" dirty="0"/>
            </a:br>
            <a:r>
              <a:rPr lang="en-US" dirty="0"/>
              <a:t>nmap 192.168.17.0/24</a:t>
            </a:r>
          </a:p>
        </p:txBody>
      </p:sp>
      <p:sp>
        <p:nvSpPr>
          <p:cNvPr id="3" name="Subtitle 2">
            <a:extLst>
              <a:ext uri="{FF2B5EF4-FFF2-40B4-BE49-F238E27FC236}">
                <a16:creationId xmlns:a16="http://schemas.microsoft.com/office/drawing/2014/main" id="{85EE88F8-92C3-4FAA-E34A-3C9D0180C8F3}"/>
              </a:ext>
            </a:extLst>
          </p:cNvPr>
          <p:cNvSpPr>
            <a:spLocks noGrp="1"/>
          </p:cNvSpPr>
          <p:nvPr>
            <p:ph type="subTitle" idx="1"/>
          </p:nvPr>
        </p:nvSpPr>
        <p:spPr>
          <a:xfrm>
            <a:off x="314847" y="2025441"/>
            <a:ext cx="11562303" cy="2387865"/>
          </a:xfrm>
        </p:spPr>
        <p:txBody>
          <a:bodyPr/>
          <a:lstStyle/>
          <a:p>
            <a:r>
              <a:rPr lang="en-US" dirty="0"/>
              <a:t>Discovery</a:t>
            </a:r>
          </a:p>
        </p:txBody>
      </p:sp>
      <p:sp>
        <p:nvSpPr>
          <p:cNvPr id="4" name="Slide Number Placeholder 3">
            <a:extLst>
              <a:ext uri="{FF2B5EF4-FFF2-40B4-BE49-F238E27FC236}">
                <a16:creationId xmlns:a16="http://schemas.microsoft.com/office/drawing/2014/main" id="{5AAA4038-CF13-299D-514A-4C15C2D7280B}"/>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Tree>
    <p:extLst>
      <p:ext uri="{BB962C8B-B14F-4D97-AF65-F5344CB8AC3E}">
        <p14:creationId xmlns:p14="http://schemas.microsoft.com/office/powerpoint/2010/main" val="63402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C252-A350-ACC7-6805-99329E5E91D0}"/>
              </a:ext>
            </a:extLst>
          </p:cNvPr>
          <p:cNvSpPr>
            <a:spLocks noGrp="1"/>
          </p:cNvSpPr>
          <p:nvPr>
            <p:ph type="title"/>
          </p:nvPr>
        </p:nvSpPr>
        <p:spPr>
          <a:xfrm>
            <a:off x="741680" y="430482"/>
            <a:ext cx="10500989" cy="1327464"/>
          </a:xfrm>
        </p:spPr>
        <p:txBody>
          <a:bodyPr anchor="b">
            <a:normAutofit/>
          </a:bodyPr>
          <a:lstStyle/>
          <a:p>
            <a:r>
              <a:rPr lang="en-US" dirty="0"/>
              <a:t>Exploitation</a:t>
            </a:r>
          </a:p>
        </p:txBody>
      </p:sp>
      <p:sp>
        <p:nvSpPr>
          <p:cNvPr id="10" name="Content Placeholder 3">
            <a:extLst>
              <a:ext uri="{FF2B5EF4-FFF2-40B4-BE49-F238E27FC236}">
                <a16:creationId xmlns:a16="http://schemas.microsoft.com/office/drawing/2014/main" id="{251D409A-A677-6FB5-A956-9846D3770EF1}"/>
              </a:ext>
            </a:extLst>
          </p:cNvPr>
          <p:cNvSpPr>
            <a:spLocks noGrp="1"/>
          </p:cNvSpPr>
          <p:nvPr>
            <p:ph sz="quarter" idx="36"/>
          </p:nvPr>
        </p:nvSpPr>
        <p:spPr>
          <a:xfrm>
            <a:off x="6224587" y="2185989"/>
            <a:ext cx="5348288" cy="4003304"/>
          </a:xfrm>
        </p:spPr>
        <p:txBody>
          <a:bodyPr>
            <a:normAutofit/>
          </a:bodyPr>
          <a:lstStyle/>
          <a:p>
            <a:pPr marL="285750" indent="-285750">
              <a:buFont typeface="Wingdings" panose="05000000000000000000" pitchFamily="2" charset="2"/>
              <a:buChar char="Ø"/>
            </a:pPr>
            <a:r>
              <a:rPr lang="en-US" dirty="0"/>
              <a:t>We have remote access to the victim machine</a:t>
            </a:r>
          </a:p>
          <a:p>
            <a:pPr marL="285750" indent="-285750">
              <a:buFont typeface="Wingdings" panose="05000000000000000000" pitchFamily="2" charset="2"/>
              <a:buChar char="Ø"/>
            </a:pPr>
            <a:r>
              <a:rPr lang="en-US" dirty="0"/>
              <a:t>After investigating contents, we find md5 hash and a key called key-2-of-3.txt</a:t>
            </a:r>
          </a:p>
          <a:p>
            <a:pPr marL="285750" indent="-285750">
              <a:buFont typeface="Wingdings" panose="05000000000000000000" pitchFamily="2" charset="2"/>
              <a:buChar char="Ø"/>
            </a:pPr>
            <a:r>
              <a:rPr lang="en-US" dirty="0"/>
              <a:t>We don’t have access to key but we try to decode md5 password.</a:t>
            </a:r>
          </a:p>
        </p:txBody>
      </p:sp>
      <p:sp>
        <p:nvSpPr>
          <p:cNvPr id="12" name="Slide Number Placeholder 4">
            <a:extLst>
              <a:ext uri="{FF2B5EF4-FFF2-40B4-BE49-F238E27FC236}">
                <a16:creationId xmlns:a16="http://schemas.microsoft.com/office/drawing/2014/main" id="{14C99F25-66B9-4266-214C-AB39DB6B6597}"/>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30</a:t>
            </a:fld>
            <a:endParaRPr lang="en-US" dirty="0"/>
          </a:p>
        </p:txBody>
      </p:sp>
      <p:pic>
        <p:nvPicPr>
          <p:cNvPr id="3" name="Picture 2" descr="A screenshot of a computer&#10;&#10;Description automatically generated">
            <a:extLst>
              <a:ext uri="{FF2B5EF4-FFF2-40B4-BE49-F238E27FC236}">
                <a16:creationId xmlns:a16="http://schemas.microsoft.com/office/drawing/2014/main" id="{0D4A17F7-049D-061F-724D-D97A748B4C23}"/>
              </a:ext>
            </a:extLst>
          </p:cNvPr>
          <p:cNvPicPr>
            <a:picLocks noChangeAspect="1"/>
          </p:cNvPicPr>
          <p:nvPr/>
        </p:nvPicPr>
        <p:blipFill>
          <a:blip r:embed="rId2"/>
          <a:stretch>
            <a:fillRect/>
          </a:stretch>
        </p:blipFill>
        <p:spPr>
          <a:xfrm>
            <a:off x="392906" y="2104389"/>
            <a:ext cx="5703094" cy="199199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152C965-182B-7107-5659-37A08FE4A762}"/>
              </a:ext>
            </a:extLst>
          </p:cNvPr>
          <p:cNvPicPr>
            <a:picLocks noChangeAspect="1"/>
          </p:cNvPicPr>
          <p:nvPr/>
        </p:nvPicPr>
        <p:blipFill>
          <a:blip r:embed="rId3"/>
          <a:stretch>
            <a:fillRect/>
          </a:stretch>
        </p:blipFill>
        <p:spPr>
          <a:xfrm>
            <a:off x="392906" y="4187641"/>
            <a:ext cx="5703094" cy="2390798"/>
          </a:xfrm>
          <a:prstGeom prst="rect">
            <a:avLst/>
          </a:prstGeom>
        </p:spPr>
      </p:pic>
    </p:spTree>
    <p:extLst>
      <p:ext uri="{BB962C8B-B14F-4D97-AF65-F5344CB8AC3E}">
        <p14:creationId xmlns:p14="http://schemas.microsoft.com/office/powerpoint/2010/main" val="144157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C252-A350-ACC7-6805-99329E5E91D0}"/>
              </a:ext>
            </a:extLst>
          </p:cNvPr>
          <p:cNvSpPr>
            <a:spLocks noGrp="1"/>
          </p:cNvSpPr>
          <p:nvPr>
            <p:ph type="title"/>
          </p:nvPr>
        </p:nvSpPr>
        <p:spPr>
          <a:xfrm>
            <a:off x="741680" y="430482"/>
            <a:ext cx="10500989" cy="1327464"/>
          </a:xfrm>
        </p:spPr>
        <p:txBody>
          <a:bodyPr anchor="b">
            <a:normAutofit/>
          </a:bodyPr>
          <a:lstStyle/>
          <a:p>
            <a:r>
              <a:rPr lang="en-US" dirty="0"/>
              <a:t>Exploitation</a:t>
            </a:r>
          </a:p>
        </p:txBody>
      </p:sp>
      <p:sp>
        <p:nvSpPr>
          <p:cNvPr id="10" name="Content Placeholder 3">
            <a:extLst>
              <a:ext uri="{FF2B5EF4-FFF2-40B4-BE49-F238E27FC236}">
                <a16:creationId xmlns:a16="http://schemas.microsoft.com/office/drawing/2014/main" id="{251D409A-A677-6FB5-A956-9846D3770EF1}"/>
              </a:ext>
            </a:extLst>
          </p:cNvPr>
          <p:cNvSpPr>
            <a:spLocks noGrp="1"/>
          </p:cNvSpPr>
          <p:nvPr>
            <p:ph sz="quarter" idx="36"/>
          </p:nvPr>
        </p:nvSpPr>
        <p:spPr>
          <a:xfrm>
            <a:off x="6224587" y="2185989"/>
            <a:ext cx="5348288" cy="4003304"/>
          </a:xfrm>
        </p:spPr>
        <p:txBody>
          <a:bodyPr>
            <a:normAutofit/>
          </a:bodyPr>
          <a:lstStyle/>
          <a:p>
            <a:pPr marL="285750" indent="-285750">
              <a:buFont typeface="Wingdings" panose="05000000000000000000" pitchFamily="2" charset="2"/>
              <a:buChar char="Ø"/>
            </a:pPr>
            <a:r>
              <a:rPr lang="en-US" dirty="0"/>
              <a:t>We decode the md5 hash to get the password of user robot.</a:t>
            </a:r>
          </a:p>
          <a:p>
            <a:pPr marL="285750" indent="-285750">
              <a:buFont typeface="Wingdings" panose="05000000000000000000" pitchFamily="2" charset="2"/>
              <a:buChar char="Ø"/>
            </a:pPr>
            <a:r>
              <a:rPr lang="en-US" dirty="0"/>
              <a:t>We login to the machine as robot user and access the key-2-of-3.</a:t>
            </a:r>
          </a:p>
        </p:txBody>
      </p:sp>
      <p:sp>
        <p:nvSpPr>
          <p:cNvPr id="12" name="Slide Number Placeholder 4">
            <a:extLst>
              <a:ext uri="{FF2B5EF4-FFF2-40B4-BE49-F238E27FC236}">
                <a16:creationId xmlns:a16="http://schemas.microsoft.com/office/drawing/2014/main" id="{14C99F25-66B9-4266-214C-AB39DB6B6597}"/>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31</a:t>
            </a:fld>
            <a:endParaRPr lang="en-US" dirty="0"/>
          </a:p>
        </p:txBody>
      </p:sp>
      <p:pic>
        <p:nvPicPr>
          <p:cNvPr id="4" name="Picture 3" descr="A screenshot of a computer program&#10;&#10;Description automatically generated">
            <a:extLst>
              <a:ext uri="{FF2B5EF4-FFF2-40B4-BE49-F238E27FC236}">
                <a16:creationId xmlns:a16="http://schemas.microsoft.com/office/drawing/2014/main" id="{9A31C982-FE8D-979F-F54A-269093292CFC}"/>
              </a:ext>
            </a:extLst>
          </p:cNvPr>
          <p:cNvPicPr>
            <a:picLocks noChangeAspect="1"/>
          </p:cNvPicPr>
          <p:nvPr/>
        </p:nvPicPr>
        <p:blipFill>
          <a:blip r:embed="rId2"/>
          <a:stretch>
            <a:fillRect/>
          </a:stretch>
        </p:blipFill>
        <p:spPr>
          <a:xfrm>
            <a:off x="457199" y="2271394"/>
            <a:ext cx="5767387" cy="2000885"/>
          </a:xfrm>
          <a:prstGeom prst="rect">
            <a:avLst/>
          </a:prstGeom>
        </p:spPr>
      </p:pic>
    </p:spTree>
    <p:extLst>
      <p:ext uri="{BB962C8B-B14F-4D97-AF65-F5344CB8AC3E}">
        <p14:creationId xmlns:p14="http://schemas.microsoft.com/office/powerpoint/2010/main" val="987336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3104-398C-EF95-D86E-630F512487F9}"/>
              </a:ext>
            </a:extLst>
          </p:cNvPr>
          <p:cNvSpPr>
            <a:spLocks noGrp="1"/>
          </p:cNvSpPr>
          <p:nvPr>
            <p:ph type="title"/>
          </p:nvPr>
        </p:nvSpPr>
        <p:spPr>
          <a:xfrm>
            <a:off x="835370" y="171396"/>
            <a:ext cx="3736630" cy="2202350"/>
          </a:xfrm>
        </p:spPr>
        <p:txBody>
          <a:bodyPr/>
          <a:lstStyle/>
          <a:p>
            <a:pPr lvl="0"/>
            <a:r>
              <a:rPr lang="en-US" noProof="0" dirty="0"/>
              <a:t>Privilege escalation</a:t>
            </a:r>
          </a:p>
        </p:txBody>
      </p:sp>
      <p:sp>
        <p:nvSpPr>
          <p:cNvPr id="4" name="Content Placeholder 3">
            <a:extLst>
              <a:ext uri="{FF2B5EF4-FFF2-40B4-BE49-F238E27FC236}">
                <a16:creationId xmlns:a16="http://schemas.microsoft.com/office/drawing/2014/main" id="{67328E6B-D306-C2F9-54E9-FD35599AC24B}"/>
              </a:ext>
            </a:extLst>
          </p:cNvPr>
          <p:cNvSpPr>
            <a:spLocks noGrp="1"/>
          </p:cNvSpPr>
          <p:nvPr>
            <p:ph sz="quarter" idx="36"/>
          </p:nvPr>
        </p:nvSpPr>
        <p:spPr>
          <a:xfrm>
            <a:off x="841716" y="3078480"/>
            <a:ext cx="3408815" cy="3047997"/>
          </a:xfrm>
        </p:spPr>
        <p:txBody>
          <a:bodyPr/>
          <a:lstStyle/>
          <a:p>
            <a:pPr marL="285750" indent="-285750">
              <a:buFont typeface="Wingdings" panose="05000000000000000000" pitchFamily="2" charset="2"/>
              <a:buChar char="Ø"/>
            </a:pPr>
            <a:r>
              <a:rPr lang="en-US" dirty="0"/>
              <a:t>We try to find any services running on the machine with root privileges.</a:t>
            </a:r>
          </a:p>
          <a:p>
            <a:pPr marL="285750" indent="-285750">
              <a:buFont typeface="Wingdings" panose="05000000000000000000" pitchFamily="2" charset="2"/>
              <a:buChar char="Ø"/>
            </a:pPr>
            <a:r>
              <a:rPr lang="en-US" dirty="0"/>
              <a:t>We find nmap running with root privileges. We run nmap in interactive mode and spawn a shell using !</a:t>
            </a:r>
            <a:r>
              <a:rPr lang="en-US" dirty="0" err="1"/>
              <a:t>sh</a:t>
            </a:r>
            <a:r>
              <a:rPr lang="en-US" dirty="0"/>
              <a:t> command</a:t>
            </a:r>
          </a:p>
        </p:txBody>
      </p:sp>
      <p:pic>
        <p:nvPicPr>
          <p:cNvPr id="7" name="Picture 6" descr="A screenshot of a computer&#10;&#10;Description automatically generated">
            <a:extLst>
              <a:ext uri="{FF2B5EF4-FFF2-40B4-BE49-F238E27FC236}">
                <a16:creationId xmlns:a16="http://schemas.microsoft.com/office/drawing/2014/main" id="{64A70FAD-57B6-F1E4-3716-3778DD439DD0}"/>
              </a:ext>
            </a:extLst>
          </p:cNvPr>
          <p:cNvPicPr>
            <a:picLocks noChangeAspect="1"/>
          </p:cNvPicPr>
          <p:nvPr/>
        </p:nvPicPr>
        <p:blipFill>
          <a:blip r:embed="rId3"/>
          <a:stretch>
            <a:fillRect/>
          </a:stretch>
        </p:blipFill>
        <p:spPr>
          <a:xfrm>
            <a:off x="5293519" y="22088"/>
            <a:ext cx="6365081" cy="6813823"/>
          </a:xfrm>
          <a:prstGeom prst="rect">
            <a:avLst/>
          </a:prstGeom>
        </p:spPr>
      </p:pic>
    </p:spTree>
    <p:extLst>
      <p:ext uri="{BB962C8B-B14F-4D97-AF65-F5344CB8AC3E}">
        <p14:creationId xmlns:p14="http://schemas.microsoft.com/office/powerpoint/2010/main" val="2170071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41680" y="430482"/>
            <a:ext cx="10500989" cy="1327464"/>
          </a:xfrm>
        </p:spPr>
        <p:txBody>
          <a:bodyPr/>
          <a:lstStyle/>
          <a:p>
            <a:r>
              <a:rPr lang="en-US" dirty="0"/>
              <a:t>Recommendations</a:t>
            </a:r>
          </a:p>
        </p:txBody>
      </p:sp>
      <p:sp>
        <p:nvSpPr>
          <p:cNvPr id="3" name="Content Placeholder 2">
            <a:extLst>
              <a:ext uri="{FF2B5EF4-FFF2-40B4-BE49-F238E27FC236}">
                <a16:creationId xmlns:a16="http://schemas.microsoft.com/office/drawing/2014/main" id="{1CF175D3-F3DC-695F-474B-346EDCA5D60F}"/>
              </a:ext>
            </a:extLst>
          </p:cNvPr>
          <p:cNvSpPr>
            <a:spLocks noGrp="1"/>
          </p:cNvSpPr>
          <p:nvPr>
            <p:ph sz="quarter" idx="35"/>
          </p:nvPr>
        </p:nvSpPr>
        <p:spPr>
          <a:xfrm>
            <a:off x="807038" y="2465539"/>
            <a:ext cx="3774587" cy="3723753"/>
          </a:xfrm>
        </p:spPr>
        <p:txBody>
          <a:bodyPr/>
          <a:lstStyle/>
          <a:p>
            <a:pPr>
              <a:buFont typeface="Wingdings" panose="05000000000000000000" pitchFamily="2" charset="2"/>
              <a:buChar char="ü"/>
            </a:pPr>
            <a:r>
              <a:rPr lang="en-US" dirty="0"/>
              <a:t>Install </a:t>
            </a:r>
            <a:r>
              <a:rPr lang="en-US" dirty="0" err="1"/>
              <a:t>Wordpress</a:t>
            </a:r>
            <a:r>
              <a:rPr lang="en-US" dirty="0"/>
              <a:t> updates</a:t>
            </a:r>
          </a:p>
          <a:p>
            <a:pPr>
              <a:buFont typeface="Wingdings" panose="05000000000000000000" pitchFamily="2" charset="2"/>
              <a:buChar char="ü"/>
            </a:pPr>
            <a:r>
              <a:rPr lang="en-US" dirty="0"/>
              <a:t>Disabling </a:t>
            </a:r>
            <a:r>
              <a:rPr lang="en-US" dirty="0" err="1"/>
              <a:t>xmlrpc</a:t>
            </a:r>
            <a:r>
              <a:rPr lang="en-US" dirty="0"/>
              <a:t>. </a:t>
            </a:r>
            <a:r>
              <a:rPr lang="en-US" dirty="0" err="1"/>
              <a:t>php</a:t>
            </a:r>
            <a:r>
              <a:rPr lang="en-US" dirty="0"/>
              <a:t> can help protect your WordPress site from DDoS attacks and brute force login attempts</a:t>
            </a:r>
          </a:p>
          <a:p>
            <a:pPr>
              <a:buFont typeface="Wingdings" panose="05000000000000000000" pitchFamily="2" charset="2"/>
              <a:buChar char="ü"/>
            </a:pPr>
            <a:r>
              <a:rPr lang="en-US" sz="1800" dirty="0">
                <a:effectLst/>
                <a:latin typeface="Calibri" panose="020F0502020204030204" pitchFamily="34" charset="0"/>
                <a:ea typeface="Calibri" panose="020F0502020204030204" pitchFamily="34" charset="0"/>
                <a:cs typeface="Times New Roman" panose="02020603050405020304" pitchFamily="18" charset="0"/>
              </a:rPr>
              <a:t>Install a WordPress Firewall Plugin</a:t>
            </a:r>
          </a:p>
          <a:p>
            <a:pPr>
              <a:buFont typeface="Wingdings" panose="05000000000000000000" pitchFamily="2" charset="2"/>
              <a:buChar char="ü"/>
            </a:pPr>
            <a:r>
              <a:rPr lang="en-US" dirty="0"/>
              <a:t>Disable PHP File Execution in Specific WordPress Folders</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6"/>
          </p:nvPr>
        </p:nvSpPr>
        <p:spPr>
          <a:xfrm>
            <a:off x="6285743" y="2465539"/>
            <a:ext cx="4956926" cy="3723753"/>
          </a:xfrm>
        </p:spPr>
        <p:txBody>
          <a:bodyPr/>
          <a:lstStyle/>
          <a:p>
            <a:pPr marL="285750" indent="-285750">
              <a:buFont typeface="Wingdings" panose="05000000000000000000" pitchFamily="2" charset="2"/>
              <a:buChar char="ü"/>
            </a:pPr>
            <a:r>
              <a:rPr lang="en-US" dirty="0"/>
              <a:t>Protect WordPress Admin Directory</a:t>
            </a:r>
          </a:p>
          <a:p>
            <a:pPr marL="285750" indent="-285750">
              <a:buFont typeface="Wingdings" panose="05000000000000000000" pitchFamily="2" charset="2"/>
              <a:buChar char="ü"/>
            </a:pPr>
            <a:r>
              <a:rPr lang="en-US" dirty="0"/>
              <a:t>Add Two-Factor Authentication in WordPress</a:t>
            </a:r>
          </a:p>
          <a:p>
            <a:pPr marL="285750" indent="-285750">
              <a:buFont typeface="Wingdings" panose="05000000000000000000" pitchFamily="2" charset="2"/>
              <a:buChar char="ü"/>
            </a:pPr>
            <a:r>
              <a:rPr lang="en-US" dirty="0"/>
              <a:t>Disable root access to application that do not need it</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33</a:t>
            </a:fld>
            <a:endParaRPr lang="en-US" dirty="0"/>
          </a:p>
        </p:txBody>
      </p:sp>
    </p:spTree>
    <p:extLst>
      <p:ext uri="{BB962C8B-B14F-4D97-AF65-F5344CB8AC3E}">
        <p14:creationId xmlns:p14="http://schemas.microsoft.com/office/powerpoint/2010/main" val="2728059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a:xfrm>
            <a:off x="835831" y="173735"/>
            <a:ext cx="4409514" cy="2203704"/>
          </a:xfrm>
        </p:spPr>
        <p:txBody>
          <a:bodyPr/>
          <a:lstStyle/>
          <a:p>
            <a:r>
              <a:rPr lang="en-US" dirty="0"/>
              <a:t>THANK YOU</a:t>
            </a:r>
          </a:p>
        </p:txBody>
      </p:sp>
      <p:sp>
        <p:nvSpPr>
          <p:cNvPr id="14" name="Text Placeholder 2">
            <a:extLst>
              <a:ext uri="{FF2B5EF4-FFF2-40B4-BE49-F238E27FC236}">
                <a16:creationId xmlns:a16="http://schemas.microsoft.com/office/drawing/2014/main" id="{AE5F2E56-9F77-E1C2-EC04-EA959822CA61}"/>
              </a:ext>
            </a:extLst>
          </p:cNvPr>
          <p:cNvSpPr>
            <a:spLocks noGrp="1"/>
          </p:cNvSpPr>
          <p:nvPr>
            <p:ph sz="quarter" idx="14"/>
          </p:nvPr>
        </p:nvSpPr>
        <p:spPr>
          <a:xfrm>
            <a:off x="831850" y="3079119"/>
            <a:ext cx="4413250" cy="2752725"/>
          </a:xfrm>
        </p:spPr>
        <p:txBody>
          <a:bodyPr/>
          <a:lstStyle/>
          <a:p>
            <a:r>
              <a:rPr lang="en-US" dirty="0"/>
              <a:t>Sairam Bokka​</a:t>
            </a:r>
          </a:p>
          <a:p>
            <a:r>
              <a:rPr lang="en-US" dirty="0">
                <a:hlinkClick r:id="rId3"/>
              </a:rPr>
              <a:t>sbokka1@umbc.edu</a:t>
            </a:r>
            <a:r>
              <a:rPr lang="en-US" dirty="0"/>
              <a:t>	</a:t>
            </a:r>
          </a:p>
          <a:p>
            <a:r>
              <a:rPr lang="en-US" dirty="0"/>
              <a:t>VX05251</a:t>
            </a:r>
          </a:p>
        </p:txBody>
      </p:sp>
    </p:spTree>
    <p:extLst>
      <p:ext uri="{BB962C8B-B14F-4D97-AF65-F5344CB8AC3E}">
        <p14:creationId xmlns:p14="http://schemas.microsoft.com/office/powerpoint/2010/main" val="2395464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2932448" y="264160"/>
            <a:ext cx="6327105" cy="3373973"/>
          </a:xfrm>
        </p:spPr>
        <p:txBody>
          <a:bodyPr anchor="b"/>
          <a:lstStyle/>
          <a:p>
            <a:r>
              <a:rPr lang="en-US" dirty="0"/>
              <a:t>Victim 1 pentest</a:t>
            </a:r>
          </a:p>
        </p:txBody>
      </p:sp>
      <p:sp>
        <p:nvSpPr>
          <p:cNvPr id="6" name="Subtitle 5">
            <a:extLst>
              <a:ext uri="{FF2B5EF4-FFF2-40B4-BE49-F238E27FC236}">
                <a16:creationId xmlns:a16="http://schemas.microsoft.com/office/drawing/2014/main" id="{C15774B0-D971-67D7-27EB-FDB82B3A58CD}"/>
              </a:ext>
            </a:extLst>
          </p:cNvPr>
          <p:cNvSpPr>
            <a:spLocks noGrp="1"/>
          </p:cNvSpPr>
          <p:nvPr>
            <p:ph type="subTitle" idx="1"/>
          </p:nvPr>
        </p:nvSpPr>
        <p:spPr>
          <a:xfrm>
            <a:off x="2932448" y="3962135"/>
            <a:ext cx="6327105" cy="2653771"/>
          </a:xfrm>
        </p:spPr>
        <p:txBody>
          <a:bodyPr/>
          <a:lstStyle/>
          <a:p>
            <a:r>
              <a:rPr lang="en-US" dirty="0"/>
              <a:t>Too easy!</a:t>
            </a:r>
          </a:p>
        </p:txBody>
      </p:sp>
    </p:spTree>
    <p:extLst>
      <p:ext uri="{BB962C8B-B14F-4D97-AF65-F5344CB8AC3E}">
        <p14:creationId xmlns:p14="http://schemas.microsoft.com/office/powerpoint/2010/main" val="1330733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1219D-52FD-4FC2-4C58-F19C97260AD9}"/>
              </a:ext>
            </a:extLst>
          </p:cNvPr>
          <p:cNvSpPr>
            <a:spLocks noGrp="1"/>
          </p:cNvSpPr>
          <p:nvPr>
            <p:ph type="title"/>
          </p:nvPr>
        </p:nvSpPr>
        <p:spPr>
          <a:xfrm>
            <a:off x="741680" y="430482"/>
            <a:ext cx="10500989" cy="1327464"/>
          </a:xfrm>
        </p:spPr>
        <p:txBody>
          <a:bodyPr anchor="b">
            <a:normAutofit/>
          </a:bodyPr>
          <a:lstStyle/>
          <a:p>
            <a:r>
              <a:rPr lang="en-US" dirty="0"/>
              <a:t>Information gathering</a:t>
            </a:r>
          </a:p>
        </p:txBody>
      </p:sp>
      <p:sp>
        <p:nvSpPr>
          <p:cNvPr id="18" name="Content Placeholder 2">
            <a:extLst>
              <a:ext uri="{FF2B5EF4-FFF2-40B4-BE49-F238E27FC236}">
                <a16:creationId xmlns:a16="http://schemas.microsoft.com/office/drawing/2014/main" id="{F9B68E19-65AE-D3FC-E68B-A62FB504F09F}"/>
              </a:ext>
            </a:extLst>
          </p:cNvPr>
          <p:cNvSpPr>
            <a:spLocks noGrp="1"/>
          </p:cNvSpPr>
          <p:nvPr>
            <p:ph sz="quarter" idx="35"/>
          </p:nvPr>
        </p:nvSpPr>
        <p:spPr>
          <a:xfrm>
            <a:off x="807038" y="2465539"/>
            <a:ext cx="4182800" cy="3723753"/>
          </a:xfrm>
        </p:spPr>
        <p:txBody>
          <a:bodyPr/>
          <a:lstStyle/>
          <a:p>
            <a:pPr>
              <a:buFont typeface="Wingdings" panose="05000000000000000000" pitchFamily="2" charset="2"/>
              <a:buChar char="Ø"/>
            </a:pPr>
            <a:r>
              <a:rPr lang="en-US" dirty="0"/>
              <a:t>We gather more information about the machine using a detailed nmap scan over all the ports with version detection enabled.</a:t>
            </a:r>
          </a:p>
          <a:p>
            <a:pPr marL="0" indent="0">
              <a:buNone/>
            </a:pPr>
            <a:r>
              <a:rPr lang="en-US" dirty="0"/>
              <a:t>Nmap –</a:t>
            </a:r>
            <a:r>
              <a:rPr lang="en-US" dirty="0" err="1"/>
              <a:t>sV</a:t>
            </a:r>
            <a:r>
              <a:rPr lang="en-US" dirty="0"/>
              <a:t> –p 1-65535 192.168.17.132</a:t>
            </a:r>
          </a:p>
          <a:p>
            <a:pPr marL="285750" indent="-285750">
              <a:buFont typeface="Wingdings" panose="05000000000000000000" pitchFamily="2" charset="2"/>
              <a:buChar char="Ø"/>
            </a:pPr>
            <a:r>
              <a:rPr lang="en-US" dirty="0"/>
              <a:t>We immediately see a lot of outdated services running on different ports.</a:t>
            </a:r>
          </a:p>
        </p:txBody>
      </p:sp>
      <p:pic>
        <p:nvPicPr>
          <p:cNvPr id="6" name="Content Placeholder 5" descr="A screenshot of a computer&#10;&#10;Description automatically generated">
            <a:extLst>
              <a:ext uri="{FF2B5EF4-FFF2-40B4-BE49-F238E27FC236}">
                <a16:creationId xmlns:a16="http://schemas.microsoft.com/office/drawing/2014/main" id="{D04DFC78-14FA-EE38-CCA7-ABF6493E6809}"/>
              </a:ext>
            </a:extLst>
          </p:cNvPr>
          <p:cNvPicPr>
            <a:picLocks noGrp="1" noChangeAspect="1"/>
          </p:cNvPicPr>
          <p:nvPr>
            <p:ph sz="quarter" idx="36"/>
          </p:nvPr>
        </p:nvPicPr>
        <p:blipFill>
          <a:blip r:embed="rId2"/>
          <a:stretch/>
        </p:blipFill>
        <p:spPr>
          <a:xfrm>
            <a:off x="5106131" y="2465539"/>
            <a:ext cx="5958006" cy="3723753"/>
          </a:xfrm>
          <a:prstGeom prst="rect">
            <a:avLst/>
          </a:prstGeom>
          <a:noFill/>
        </p:spPr>
      </p:pic>
      <p:sp>
        <p:nvSpPr>
          <p:cNvPr id="5" name="Slide Number Placeholder 4">
            <a:extLst>
              <a:ext uri="{FF2B5EF4-FFF2-40B4-BE49-F238E27FC236}">
                <a16:creationId xmlns:a16="http://schemas.microsoft.com/office/drawing/2014/main" id="{3D4F20FE-53A9-DBD1-AC5B-47A047B47A81}"/>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5</a:t>
            </a:fld>
            <a:endParaRPr lang="en-US"/>
          </a:p>
        </p:txBody>
      </p:sp>
    </p:spTree>
    <p:extLst>
      <p:ext uri="{BB962C8B-B14F-4D97-AF65-F5344CB8AC3E}">
        <p14:creationId xmlns:p14="http://schemas.microsoft.com/office/powerpoint/2010/main" val="1401181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C252-A350-ACC7-6805-99329E5E91D0}"/>
              </a:ext>
            </a:extLst>
          </p:cNvPr>
          <p:cNvSpPr>
            <a:spLocks noGrp="1"/>
          </p:cNvSpPr>
          <p:nvPr>
            <p:ph type="title"/>
          </p:nvPr>
        </p:nvSpPr>
        <p:spPr>
          <a:xfrm>
            <a:off x="733562" y="433906"/>
            <a:ext cx="10515601" cy="1327464"/>
          </a:xfrm>
        </p:spPr>
        <p:txBody>
          <a:bodyPr anchor="b">
            <a:normAutofit/>
          </a:bodyPr>
          <a:lstStyle/>
          <a:p>
            <a:r>
              <a:rPr lang="en-US" dirty="0"/>
              <a:t>Exploitation</a:t>
            </a:r>
          </a:p>
        </p:txBody>
      </p:sp>
      <p:pic>
        <p:nvPicPr>
          <p:cNvPr id="5" name="Table Placeholder 4">
            <a:extLst>
              <a:ext uri="{FF2B5EF4-FFF2-40B4-BE49-F238E27FC236}">
                <a16:creationId xmlns:a16="http://schemas.microsoft.com/office/drawing/2014/main" id="{3B2BECBE-BBE6-8FE9-5A82-8EF7F3552082}"/>
              </a:ext>
            </a:extLst>
          </p:cNvPr>
          <p:cNvPicPr>
            <a:picLocks noGrp="1" noChangeAspect="1"/>
          </p:cNvPicPr>
          <p:nvPr>
            <p:ph sz="quarter" idx="36"/>
          </p:nvPr>
        </p:nvPicPr>
        <p:blipFill>
          <a:blip r:embed="rId2"/>
          <a:stretch>
            <a:fillRect/>
          </a:stretch>
        </p:blipFill>
        <p:spPr>
          <a:xfrm>
            <a:off x="724537" y="2465387"/>
            <a:ext cx="6601495" cy="4125935"/>
          </a:xfrm>
          <a:prstGeom prst="rect">
            <a:avLst/>
          </a:prstGeom>
          <a:noFill/>
        </p:spPr>
      </p:pic>
      <p:sp>
        <p:nvSpPr>
          <p:cNvPr id="10" name="Content Placeholder 3">
            <a:extLst>
              <a:ext uri="{FF2B5EF4-FFF2-40B4-BE49-F238E27FC236}">
                <a16:creationId xmlns:a16="http://schemas.microsoft.com/office/drawing/2014/main" id="{251D409A-A677-6FB5-A956-9846D3770EF1}"/>
              </a:ext>
            </a:extLst>
          </p:cNvPr>
          <p:cNvSpPr>
            <a:spLocks noGrp="1"/>
          </p:cNvSpPr>
          <p:nvPr>
            <p:ph sz="quarter" idx="37"/>
          </p:nvPr>
        </p:nvSpPr>
        <p:spPr>
          <a:xfrm>
            <a:off x="7539257" y="2465388"/>
            <a:ext cx="4033049" cy="3427412"/>
          </a:xfrm>
        </p:spPr>
        <p:txBody>
          <a:bodyPr/>
          <a:lstStyle/>
          <a:p>
            <a:pPr marL="285750" indent="-285750" algn="just">
              <a:buFont typeface="Wingdings" panose="05000000000000000000" pitchFamily="2" charset="2"/>
              <a:buChar char="Ø"/>
            </a:pPr>
            <a:r>
              <a:rPr lang="en-US" sz="1400" b="1" dirty="0" err="1"/>
              <a:t>Distccd</a:t>
            </a:r>
            <a:r>
              <a:rPr lang="en-US" sz="1400" b="1" dirty="0"/>
              <a:t> exploitation</a:t>
            </a:r>
            <a:r>
              <a:rPr lang="en-US" sz="1400" dirty="0"/>
              <a:t>: The </a:t>
            </a:r>
            <a:r>
              <a:rPr lang="en-US" sz="1400" dirty="0" err="1"/>
              <a:t>distcc</a:t>
            </a:r>
            <a:r>
              <a:rPr lang="en-US" sz="1400" dirty="0"/>
              <a:t> program has a daemon running as a network service which is vulnerable to </a:t>
            </a:r>
            <a:r>
              <a:rPr lang="en-US" sz="1400" dirty="0" err="1"/>
              <a:t>DistCC</a:t>
            </a:r>
            <a:r>
              <a:rPr lang="en-US" sz="1400" dirty="0"/>
              <a:t> Daemon Command Execution and can be exploited using the Metasploit module.</a:t>
            </a:r>
          </a:p>
          <a:p>
            <a:pPr marL="285750" indent="-285750" algn="just">
              <a:buFont typeface="Wingdings" panose="05000000000000000000" pitchFamily="2" charset="2"/>
              <a:buChar char="Ø"/>
            </a:pPr>
            <a:r>
              <a:rPr lang="en-US" sz="1400" dirty="0"/>
              <a:t>We use the </a:t>
            </a:r>
            <a:r>
              <a:rPr lang="en-US" sz="1400" dirty="0" err="1"/>
              <a:t>distcc_exec</a:t>
            </a:r>
            <a:r>
              <a:rPr lang="en-US" sz="1400" dirty="0"/>
              <a:t> module available in </a:t>
            </a:r>
            <a:r>
              <a:rPr lang="en-US" sz="1400" dirty="0" err="1"/>
              <a:t>metasploitable</a:t>
            </a:r>
            <a:r>
              <a:rPr lang="en-US" sz="1400" dirty="0"/>
              <a:t> console and set the RHOST to the IP address of the victim and exploit. We get a remote shell with user daemon.</a:t>
            </a:r>
          </a:p>
        </p:txBody>
      </p:sp>
      <p:sp>
        <p:nvSpPr>
          <p:cNvPr id="12" name="Slide Number Placeholder 4">
            <a:extLst>
              <a:ext uri="{FF2B5EF4-FFF2-40B4-BE49-F238E27FC236}">
                <a16:creationId xmlns:a16="http://schemas.microsoft.com/office/drawing/2014/main" id="{14C99F25-66B9-4266-214C-AB39DB6B6597}"/>
              </a:ext>
            </a:extLst>
          </p:cNvPr>
          <p:cNvSpPr>
            <a:spLocks noGrp="1"/>
          </p:cNvSpPr>
          <p:nvPr>
            <p:ph type="sldNum" sz="quarter" idx="12"/>
          </p:nvPr>
        </p:nvSpPr>
        <p:spPr>
          <a:xfrm>
            <a:off x="9140971" y="6226198"/>
            <a:ext cx="2743200" cy="365125"/>
          </a:xfrm>
        </p:spPr>
        <p:txBody>
          <a:bodyPr/>
          <a:lstStyle/>
          <a:p>
            <a:pPr>
              <a:spcAft>
                <a:spcPts val="600"/>
              </a:spcAft>
            </a:pPr>
            <a:fld id="{FE024F78-56A6-7740-B68D-8D4D026EDF3F}" type="slidenum">
              <a:rPr lang="en-US" smtClean="0"/>
              <a:pPr>
                <a:spcAft>
                  <a:spcPts val="600"/>
                </a:spcAft>
              </a:pPr>
              <a:t>6</a:t>
            </a:fld>
            <a:endParaRPr lang="en-US"/>
          </a:p>
        </p:txBody>
      </p:sp>
    </p:spTree>
    <p:extLst>
      <p:ext uri="{BB962C8B-B14F-4D97-AF65-F5344CB8AC3E}">
        <p14:creationId xmlns:p14="http://schemas.microsoft.com/office/powerpoint/2010/main" val="3306560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EB8B-0AB9-7554-AEEA-E8D744959E9A}"/>
              </a:ext>
            </a:extLst>
          </p:cNvPr>
          <p:cNvSpPr>
            <a:spLocks noGrp="1"/>
          </p:cNvSpPr>
          <p:nvPr>
            <p:ph type="title"/>
          </p:nvPr>
        </p:nvSpPr>
        <p:spPr>
          <a:xfrm>
            <a:off x="741680" y="430482"/>
            <a:ext cx="10500989" cy="1327464"/>
          </a:xfrm>
        </p:spPr>
        <p:txBody>
          <a:bodyPr anchor="b">
            <a:normAutofit/>
          </a:bodyPr>
          <a:lstStyle/>
          <a:p>
            <a:pPr lvl="0"/>
            <a:r>
              <a:rPr lang="en-US" dirty="0"/>
              <a:t>Privilege escalation</a:t>
            </a:r>
            <a:endParaRPr lang="en-US" noProof="0" dirty="0"/>
          </a:p>
        </p:txBody>
      </p:sp>
      <p:sp>
        <p:nvSpPr>
          <p:cNvPr id="3" name="Content Placeholder 2">
            <a:extLst>
              <a:ext uri="{FF2B5EF4-FFF2-40B4-BE49-F238E27FC236}">
                <a16:creationId xmlns:a16="http://schemas.microsoft.com/office/drawing/2014/main" id="{FB2F5F9A-B16D-CA49-7F40-A0142E41DC56}"/>
              </a:ext>
            </a:extLst>
          </p:cNvPr>
          <p:cNvSpPr>
            <a:spLocks noGrp="1"/>
          </p:cNvSpPr>
          <p:nvPr>
            <p:ph sz="quarter" idx="35"/>
          </p:nvPr>
        </p:nvSpPr>
        <p:spPr>
          <a:xfrm>
            <a:off x="807038" y="2465539"/>
            <a:ext cx="3774587" cy="3723753"/>
          </a:xfrm>
        </p:spPr>
        <p:txBody>
          <a:bodyPr>
            <a:normAutofit/>
          </a:bodyPr>
          <a:lstStyle/>
          <a:p>
            <a:pPr marL="285750" indent="-285750">
              <a:lnSpc>
                <a:spcPct val="110000"/>
              </a:lnSpc>
              <a:buFont typeface="Wingdings" panose="05000000000000000000" pitchFamily="2" charset="2"/>
              <a:buChar char="Ø"/>
            </a:pPr>
            <a:r>
              <a:rPr lang="en-US" sz="1700" b="1"/>
              <a:t>Samba Exploitation</a:t>
            </a:r>
            <a:r>
              <a:rPr lang="en-US" sz="1700"/>
              <a:t>: This version of Samba </a:t>
            </a:r>
            <a:r>
              <a:rPr lang="en-US" sz="1700" err="1"/>
              <a:t>smbd</a:t>
            </a:r>
            <a:r>
              <a:rPr lang="en-US" sz="1700"/>
              <a:t> 3.x – 4.x is vulnerable to one of the exploit modules in Metasploit called samba </a:t>
            </a:r>
            <a:r>
              <a:rPr lang="en-US" sz="1700" err="1"/>
              <a:t>usermap_script</a:t>
            </a:r>
            <a:r>
              <a:rPr lang="en-US" sz="1700"/>
              <a:t>.</a:t>
            </a:r>
          </a:p>
          <a:p>
            <a:pPr marL="285750" indent="-285750">
              <a:lnSpc>
                <a:spcPct val="110000"/>
              </a:lnSpc>
              <a:buFont typeface="Wingdings" panose="05000000000000000000" pitchFamily="2" charset="2"/>
              <a:buChar char="Ø"/>
            </a:pPr>
            <a:r>
              <a:rPr lang="en-US" sz="1700"/>
              <a:t>We set the RHOST as our victim PC IP address and run the exploit. We get a remote shell access on the victim PC. Now using python, we spawn an interactive shell, which by default for samba, runs with root privileges.</a:t>
            </a:r>
          </a:p>
        </p:txBody>
      </p:sp>
      <p:pic>
        <p:nvPicPr>
          <p:cNvPr id="8" name="Picture Placeholder 7" descr="A screenshot of a computer&#10;&#10;Description automatically generated">
            <a:extLst>
              <a:ext uri="{FF2B5EF4-FFF2-40B4-BE49-F238E27FC236}">
                <a16:creationId xmlns:a16="http://schemas.microsoft.com/office/drawing/2014/main" id="{59D4289D-985F-350C-1F27-C8EF11126FD3}"/>
              </a:ext>
            </a:extLst>
          </p:cNvPr>
          <p:cNvPicPr>
            <a:picLocks noGrp="1" noChangeAspect="1"/>
          </p:cNvPicPr>
          <p:nvPr>
            <p:ph sz="quarter" idx="36"/>
          </p:nvPr>
        </p:nvPicPr>
        <p:blipFill rotWithShape="1">
          <a:blip r:embed="rId3" cstate="print">
            <a:extLst>
              <a:ext uri="{28A0092B-C50C-407E-A947-70E740481C1C}">
                <a14:useLocalDpi xmlns:a14="http://schemas.microsoft.com/office/drawing/2010/main" val="0"/>
              </a:ext>
            </a:extLst>
          </a:blip>
          <a:srcRect r="2" b="5656"/>
          <a:stretch/>
        </p:blipFill>
        <p:spPr bwMode="auto">
          <a:xfrm>
            <a:off x="4927600" y="2465539"/>
            <a:ext cx="6315069" cy="3723753"/>
          </a:xfrm>
          <a:prstGeom prst="rect">
            <a:avLst/>
          </a:prstGeom>
          <a:noFill/>
          <a:ln>
            <a:noFill/>
          </a:ln>
        </p:spPr>
      </p:pic>
      <p:sp>
        <p:nvSpPr>
          <p:cNvPr id="4" name="Slide Number Placeholder 3">
            <a:extLst>
              <a:ext uri="{FF2B5EF4-FFF2-40B4-BE49-F238E27FC236}">
                <a16:creationId xmlns:a16="http://schemas.microsoft.com/office/drawing/2014/main" id="{921DB868-BEE2-49F7-9AC5-A3B143880250}"/>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7</a:t>
            </a:fld>
            <a:endParaRPr lang="en-US" dirty="0"/>
          </a:p>
        </p:txBody>
      </p:sp>
    </p:spTree>
    <p:extLst>
      <p:ext uri="{BB962C8B-B14F-4D97-AF65-F5344CB8AC3E}">
        <p14:creationId xmlns:p14="http://schemas.microsoft.com/office/powerpoint/2010/main" val="910315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1D992-DBA9-1526-187E-84F75E9C3067}"/>
              </a:ext>
            </a:extLst>
          </p:cNvPr>
          <p:cNvSpPr>
            <a:spLocks noGrp="1"/>
          </p:cNvSpPr>
          <p:nvPr>
            <p:ph type="title"/>
          </p:nvPr>
        </p:nvSpPr>
        <p:spPr>
          <a:xfrm>
            <a:off x="741680" y="430482"/>
            <a:ext cx="10500989" cy="1327464"/>
          </a:xfrm>
        </p:spPr>
        <p:txBody>
          <a:bodyPr anchor="b">
            <a:normAutofit/>
          </a:bodyPr>
          <a:lstStyle/>
          <a:p>
            <a:r>
              <a:rPr lang="en-US" dirty="0"/>
              <a:t>Post exploitation</a:t>
            </a:r>
          </a:p>
        </p:txBody>
      </p:sp>
      <p:sp>
        <p:nvSpPr>
          <p:cNvPr id="17" name="Slide Number Placeholder 4">
            <a:extLst>
              <a:ext uri="{FF2B5EF4-FFF2-40B4-BE49-F238E27FC236}">
                <a16:creationId xmlns:a16="http://schemas.microsoft.com/office/drawing/2014/main" id="{9AB06EFD-1742-1185-5270-19234B9E3ED3}"/>
              </a:ext>
            </a:extLst>
          </p:cNvPr>
          <p:cNvSpPr>
            <a:spLocks noGrp="1"/>
          </p:cNvSpPr>
          <p:nvPr>
            <p:ph type="sldNum" sz="quarter" idx="12"/>
          </p:nvPr>
        </p:nvSpPr>
        <p:spPr>
          <a:xfrm>
            <a:off x="9140971" y="6226198"/>
            <a:ext cx="2743200" cy="365125"/>
          </a:xfrm>
        </p:spPr>
        <p:txBody>
          <a:bodyPr/>
          <a:lstStyle/>
          <a:p>
            <a:pPr>
              <a:spcAft>
                <a:spcPts val="600"/>
              </a:spcAft>
            </a:pPr>
            <a:fld id="{FE024F78-56A6-7740-B68D-8D4D026EDF3F}" type="slidenum">
              <a:rPr lang="en-US" smtClean="0"/>
              <a:pPr>
                <a:spcAft>
                  <a:spcPts val="600"/>
                </a:spcAft>
              </a:pPr>
              <a:t>8</a:t>
            </a:fld>
            <a:endParaRPr lang="en-US"/>
          </a:p>
        </p:txBody>
      </p:sp>
      <p:sp>
        <p:nvSpPr>
          <p:cNvPr id="5" name="Slide Number Placeholder 4">
            <a:extLst>
              <a:ext uri="{FF2B5EF4-FFF2-40B4-BE49-F238E27FC236}">
                <a16:creationId xmlns:a16="http://schemas.microsoft.com/office/drawing/2014/main" id="{596EB184-6921-91C6-A828-671077D06911}"/>
              </a:ext>
            </a:extLst>
          </p:cNvPr>
          <p:cNvSpPr>
            <a:spLocks/>
          </p:cNvSpPr>
          <p:nvPr/>
        </p:nvSpPr>
        <p:spPr>
          <a:xfrm>
            <a:off x="9678406" y="5339123"/>
            <a:ext cx="1564263" cy="208206"/>
          </a:xfrm>
          <a:prstGeom prst="rect">
            <a:avLst/>
          </a:prstGeom>
        </p:spPr>
        <p:txBody>
          <a:bodyPr/>
          <a:lstStyle/>
          <a:p>
            <a:pPr defTabSz="521208">
              <a:spcAft>
                <a:spcPts val="600"/>
              </a:spcAft>
            </a:pPr>
            <a:fld id="{FE024F78-56A6-7740-B68D-8D4D026EDF3F}" type="slidenum">
              <a:rPr lang="en-US" sz="1026" kern="1200">
                <a:solidFill>
                  <a:schemeClr val="tx1"/>
                </a:solidFill>
                <a:latin typeface="+mn-lt"/>
                <a:ea typeface="+mn-ea"/>
                <a:cs typeface="+mn-cs"/>
              </a:rPr>
              <a:pPr defTabSz="521208">
                <a:spcAft>
                  <a:spcPts val="600"/>
                </a:spcAft>
              </a:pPr>
              <a:t>8</a:t>
            </a:fld>
            <a:endParaRPr lang="en-US"/>
          </a:p>
        </p:txBody>
      </p:sp>
      <p:pic>
        <p:nvPicPr>
          <p:cNvPr id="6" name="Content Placeholder 5" descr="A screenshot of a computer&#10;&#10;Description automatically generated">
            <a:extLst>
              <a:ext uri="{FF2B5EF4-FFF2-40B4-BE49-F238E27FC236}">
                <a16:creationId xmlns:a16="http://schemas.microsoft.com/office/drawing/2014/main" id="{5466F425-2F4C-770C-289B-EE1DF9C25BE0}"/>
              </a:ext>
            </a:extLst>
          </p:cNvPr>
          <p:cNvPicPr>
            <a:picLocks noChangeAspect="1"/>
          </p:cNvPicPr>
          <p:nvPr/>
        </p:nvPicPr>
        <p:blipFill>
          <a:blip r:embed="rId2"/>
          <a:stretch>
            <a:fillRect/>
          </a:stretch>
        </p:blipFill>
        <p:spPr>
          <a:xfrm>
            <a:off x="818975" y="2252873"/>
            <a:ext cx="4913103" cy="4055058"/>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32CD6D18-A38C-27B6-FD81-0D472622CB41}"/>
              </a:ext>
            </a:extLst>
          </p:cNvPr>
          <p:cNvPicPr>
            <a:picLocks noChangeAspect="1"/>
          </p:cNvPicPr>
          <p:nvPr/>
        </p:nvPicPr>
        <p:blipFill>
          <a:blip r:embed="rId3"/>
          <a:stretch>
            <a:fillRect/>
          </a:stretch>
        </p:blipFill>
        <p:spPr>
          <a:xfrm>
            <a:off x="6750843" y="2218911"/>
            <a:ext cx="4264993" cy="2244152"/>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4B5744DE-561C-C38D-7E2B-15E1C3EA4394}"/>
              </a:ext>
            </a:extLst>
          </p:cNvPr>
          <p:cNvPicPr>
            <a:picLocks noChangeAspect="1"/>
          </p:cNvPicPr>
          <p:nvPr/>
        </p:nvPicPr>
        <p:blipFill>
          <a:blip r:embed="rId4"/>
          <a:stretch>
            <a:fillRect/>
          </a:stretch>
        </p:blipFill>
        <p:spPr>
          <a:xfrm>
            <a:off x="6750843" y="4583272"/>
            <a:ext cx="4299850" cy="1928114"/>
          </a:xfrm>
          <a:prstGeom prst="rect">
            <a:avLst/>
          </a:prstGeom>
        </p:spPr>
      </p:pic>
    </p:spTree>
    <p:extLst>
      <p:ext uri="{BB962C8B-B14F-4D97-AF65-F5344CB8AC3E}">
        <p14:creationId xmlns:p14="http://schemas.microsoft.com/office/powerpoint/2010/main" val="3057581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2932448" y="264160"/>
            <a:ext cx="6327105" cy="3373973"/>
          </a:xfrm>
        </p:spPr>
        <p:txBody>
          <a:bodyPr anchor="b"/>
          <a:lstStyle/>
          <a:p>
            <a:r>
              <a:rPr lang="en-US" dirty="0"/>
              <a:t>Victim 2 pentest</a:t>
            </a:r>
          </a:p>
        </p:txBody>
      </p:sp>
      <p:sp>
        <p:nvSpPr>
          <p:cNvPr id="6" name="Subtitle 5">
            <a:extLst>
              <a:ext uri="{FF2B5EF4-FFF2-40B4-BE49-F238E27FC236}">
                <a16:creationId xmlns:a16="http://schemas.microsoft.com/office/drawing/2014/main" id="{C15774B0-D971-67D7-27EB-FDB82B3A58CD}"/>
              </a:ext>
            </a:extLst>
          </p:cNvPr>
          <p:cNvSpPr>
            <a:spLocks noGrp="1"/>
          </p:cNvSpPr>
          <p:nvPr>
            <p:ph type="subTitle" idx="1"/>
          </p:nvPr>
        </p:nvSpPr>
        <p:spPr>
          <a:xfrm>
            <a:off x="2932448" y="3962135"/>
            <a:ext cx="6327105" cy="2653771"/>
          </a:xfrm>
        </p:spPr>
        <p:txBody>
          <a:bodyPr/>
          <a:lstStyle/>
          <a:p>
            <a:r>
              <a:rPr lang="en-US" dirty="0"/>
              <a:t>Made for Exploitation?</a:t>
            </a:r>
          </a:p>
        </p:txBody>
      </p:sp>
    </p:spTree>
    <p:extLst>
      <p:ext uri="{BB962C8B-B14F-4D97-AF65-F5344CB8AC3E}">
        <p14:creationId xmlns:p14="http://schemas.microsoft.com/office/powerpoint/2010/main" val="3688909590"/>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2.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{B9A54E2E-2AB1-4584-9271-46849392D0E1}tf11936837_win32</Template>
  <TotalTime>980</TotalTime>
  <Words>1171</Words>
  <Application>Microsoft Office PowerPoint</Application>
  <PresentationFormat>Widescreen</PresentationFormat>
  <Paragraphs>148</Paragraphs>
  <Slides>34</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Arial Nova</vt:lpstr>
      <vt:lpstr>Biome</vt:lpstr>
      <vt:lpstr>Calibri</vt:lpstr>
      <vt:lpstr>Wingdings</vt:lpstr>
      <vt:lpstr>Custom</vt:lpstr>
      <vt:lpstr>Penetration Report</vt:lpstr>
      <vt:lpstr>Agenda</vt:lpstr>
      <vt:lpstr>All the Victim machines were discovered using nmap scan over the local network  nmap 192.168.17.0/24</vt:lpstr>
      <vt:lpstr>Victim 1 pentest</vt:lpstr>
      <vt:lpstr>Information gathering</vt:lpstr>
      <vt:lpstr>Exploitation</vt:lpstr>
      <vt:lpstr>Privilege escalation</vt:lpstr>
      <vt:lpstr>Post exploitation</vt:lpstr>
      <vt:lpstr>Victim 2 pentest</vt:lpstr>
      <vt:lpstr>Information gathering</vt:lpstr>
      <vt:lpstr>Exploitation</vt:lpstr>
      <vt:lpstr>Lazy Exploitation</vt:lpstr>
      <vt:lpstr>Victim 3 pentest</vt:lpstr>
      <vt:lpstr>Information gathering</vt:lpstr>
      <vt:lpstr>Exploitation</vt:lpstr>
      <vt:lpstr>Privilege escalation : Ruby on rails application exploit</vt:lpstr>
      <vt:lpstr>PowerPoint Presentation</vt:lpstr>
      <vt:lpstr>PowerPoint Presentation</vt:lpstr>
      <vt:lpstr>Privilege escalation</vt:lpstr>
      <vt:lpstr>Recommendations</vt:lpstr>
      <vt:lpstr>Victim 4 pentest</vt:lpstr>
      <vt:lpstr>Information gathering</vt:lpstr>
      <vt:lpstr>Information gathering</vt:lpstr>
      <vt:lpstr>Information gathering</vt:lpstr>
      <vt:lpstr>Information gathering</vt:lpstr>
      <vt:lpstr>Exploitation</vt:lpstr>
      <vt:lpstr>Exploitation</vt:lpstr>
      <vt:lpstr>Exploitation</vt:lpstr>
      <vt:lpstr>Exploitation</vt:lpstr>
      <vt:lpstr>Exploitation</vt:lpstr>
      <vt:lpstr>Exploitation</vt:lpstr>
      <vt:lpstr>Privilege escalation</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Penetration Report</dc:title>
  <dc:creator>Sairam Bokka</dc:creator>
  <cp:lastModifiedBy>Sairam Bokka</cp:lastModifiedBy>
  <cp:revision>1</cp:revision>
  <dcterms:created xsi:type="dcterms:W3CDTF">2024-05-07T00:35:58Z</dcterms:created>
  <dcterms:modified xsi:type="dcterms:W3CDTF">2024-05-08T22:07:19Z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